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362"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6" r:id="rId19"/>
    <p:sldId id="325"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0" r:id="rId34"/>
    <p:sldId id="341" r:id="rId35"/>
    <p:sldId id="363" r:id="rId36"/>
    <p:sldId id="364" r:id="rId37"/>
    <p:sldId id="365" r:id="rId38"/>
    <p:sldId id="366" r:id="rId39"/>
    <p:sldId id="367" r:id="rId40"/>
    <p:sldId id="368" r:id="rId41"/>
    <p:sldId id="369" r:id="rId42"/>
    <p:sldId id="370" r:id="rId43"/>
    <p:sldId id="371" r:id="rId44"/>
    <p:sldId id="372" r:id="rId45"/>
    <p:sldId id="373" r:id="rId46"/>
    <p:sldId id="374" r:id="rId47"/>
    <p:sldId id="375" r:id="rId48"/>
    <p:sldId id="376" r:id="rId49"/>
    <p:sldId id="377" r:id="rId50"/>
    <p:sldId id="378" r:id="rId51"/>
    <p:sldId id="379" r:id="rId52"/>
    <p:sldId id="380" r:id="rId53"/>
    <p:sldId id="381" r:id="rId54"/>
    <p:sldId id="382" r:id="rId55"/>
    <p:sldId id="383" r:id="rId56"/>
    <p:sldId id="384" r:id="rId57"/>
    <p:sldId id="385" r:id="rId58"/>
    <p:sldId id="386" r:id="rId59"/>
    <p:sldId id="387" r:id="rId60"/>
    <p:sldId id="388" r:id="rId61"/>
    <p:sldId id="389" r:id="rId62"/>
    <p:sldId id="390" r:id="rId63"/>
    <p:sldId id="391" r:id="rId64"/>
    <p:sldId id="392" r:id="rId65"/>
    <p:sldId id="393" r:id="rId66"/>
    <p:sldId id="394" r:id="rId67"/>
    <p:sldId id="395" r:id="rId68"/>
    <p:sldId id="396" r:id="rId69"/>
    <p:sldId id="397" r:id="rId70"/>
    <p:sldId id="398" r:id="rId71"/>
    <p:sldId id="399" r:id="rId72"/>
    <p:sldId id="400" r:id="rId73"/>
    <p:sldId id="401" r:id="rId74"/>
    <p:sldId id="402" r:id="rId75"/>
    <p:sldId id="403" r:id="rId76"/>
    <p:sldId id="342" r:id="rId77"/>
    <p:sldId id="343" r:id="rId7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9.xml"/><Relationship Id="rId1" Type="http://schemas.openxmlformats.org/officeDocument/2006/relationships/slideLayout" Target="../slideLayouts/slideLayout1.xml"/><Relationship Id="rId4" Type="http://schemas.openxmlformats.org/officeDocument/2006/relationships/slide" Target="slide4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061;&#65289;%20&#20064;&#36817;&#24179;&#26032;&#26102;&#20195;&#20013;&#22269;&#29305;&#33394;&#31038;&#20250;&#20027;&#20041;&#24605;&#24819;.DOC" TargetMode="Externa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hlinkClick r:id="rId2" action="ppaction://hlinksldjump"/>
          </p:cNvPr>
          <p:cNvSpPr/>
          <p:nvPr/>
        </p:nvSpPr>
        <p:spPr>
          <a:xfrm>
            <a:off x="3966903" y="3435964"/>
            <a:ext cx="6590785" cy="1292662"/>
          </a:xfrm>
          <a:prstGeom prst="rect">
            <a:avLst/>
          </a:prstGeom>
        </p:spPr>
        <p:txBody>
          <a:bodyPr wrap="square">
            <a:spAutoFit/>
          </a:bodyPr>
          <a:lstStyle/>
          <a:p>
            <a:pPr lvl="0" algn="ctr">
              <a:lnSpc>
                <a:spcPct val="150000"/>
              </a:lnSpc>
              <a:tabLst>
                <a:tab pos="2430780" algn="l"/>
                <a:tab pos="5311140" algn="l"/>
              </a:tabLst>
            </a:pP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原创性的治国理政新理</a:t>
            </a:r>
            <a:r>
              <a:rPr lang="zh-CN" altLang="en-US"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念</a:t>
            </a:r>
            <a:endParaRPr lang="en-US" altLang="zh-CN"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endParaRPr>
          </a:p>
          <a:p>
            <a:pPr lvl="0" algn="ctr">
              <a:lnSpc>
                <a:spcPct val="150000"/>
              </a:lnSpc>
              <a:tabLst>
                <a:tab pos="2430780" algn="l"/>
                <a:tab pos="5311140" algn="l"/>
              </a:tabLst>
            </a:pP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2600" b="1" kern="100" dirty="0" smtClean="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新</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思想新战略</a:t>
            </a:r>
          </a:p>
        </p:txBody>
      </p:sp>
      <p:grpSp>
        <p:nvGrpSpPr>
          <p:cNvPr id="7" name="组合 6"/>
          <p:cNvGrpSpPr/>
          <p:nvPr/>
        </p:nvGrpSpPr>
        <p:grpSpPr>
          <a:xfrm>
            <a:off x="1561083" y="1727821"/>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62437"/>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92144"/>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4" name="TextBox 14"/>
            <p:cNvSpPr txBox="1"/>
            <p:nvPr/>
          </p:nvSpPr>
          <p:spPr>
            <a:xfrm>
              <a:off x="2178324" y="4359149"/>
              <a:ext cx="538312" cy="489485"/>
            </a:xfrm>
            <a:prstGeom prst="rect">
              <a:avLst/>
            </a:prstGeom>
            <a:solidFill>
              <a:schemeClr val="bg1">
                <a:lumMod val="65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03</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3144450"/>
            <a:ext cx="63323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3" action="ppaction://hlinksldjump"/>
          </p:cNvPr>
          <p:cNvSpPr/>
          <p:nvPr/>
        </p:nvSpPr>
        <p:spPr>
          <a:xfrm>
            <a:off x="4153371" y="2640394"/>
            <a:ext cx="6404317" cy="492443"/>
          </a:xfrm>
          <a:prstGeom prst="rect">
            <a:avLst/>
          </a:prstGeom>
        </p:spPr>
        <p:txBody>
          <a:bodyPr wrap="none">
            <a:spAutoFit/>
          </a:bodyPr>
          <a:lstStyle/>
          <a:p>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回答时代之问的科学理论</a:t>
            </a:r>
          </a:p>
        </p:txBody>
      </p:sp>
      <p:sp>
        <p:nvSpPr>
          <p:cNvPr id="26" name="矩形 25">
            <a:hlinkClick r:id="rId4" action="ppaction://hlinksldjump"/>
          </p:cNvPr>
          <p:cNvSpPr/>
          <p:nvPr/>
        </p:nvSpPr>
        <p:spPr>
          <a:xfrm>
            <a:off x="4232427" y="4797152"/>
            <a:ext cx="6545680" cy="1292662"/>
          </a:xfrm>
          <a:prstGeom prst="rect">
            <a:avLst/>
          </a:prstGeom>
        </p:spPr>
        <p:txBody>
          <a:bodyPr wrap="square">
            <a:spAutoFit/>
          </a:bodyPr>
          <a:lstStyle/>
          <a:p>
            <a:pPr lvl="0">
              <a:lnSpc>
                <a:spcPct val="150000"/>
              </a:lnSpc>
            </a:pP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三</a:t>
            </a: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党和国家必须长期坚</a:t>
            </a:r>
            <a:r>
              <a:rPr lang="zh-CN" altLang="en-US"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持的</a:t>
            </a:r>
            <a:endParaRPr lang="en-US" altLang="zh-CN"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endParaRPr>
          </a:p>
          <a:p>
            <a:pPr lvl="0">
              <a:lnSpc>
                <a:spcPct val="150000"/>
              </a:lnSpc>
            </a:pPr>
            <a:r>
              <a:rPr lang="en-US" altLang="zh-CN"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2600" b="1" kern="100" dirty="0" smtClean="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指</a:t>
            </a:r>
            <a:r>
              <a:rPr lang="zh-CN" altLang="en-US" sz="2600" b="1" kern="100" dirty="0">
                <a:solidFill>
                  <a:schemeClr val="accent3">
                    <a:lumMod val="75000"/>
                  </a:schemeClr>
                </a:solidFill>
                <a:latin typeface="方正细黑一简体" panose="03000509000000000000" pitchFamily="65" charset="-122"/>
                <a:ea typeface="方正细黑一简体" panose="03000509000000000000" pitchFamily="65" charset="-122"/>
                <a:cs typeface="Times New Roman"/>
              </a:rPr>
              <a:t>导思想</a:t>
            </a:r>
          </a:p>
        </p:txBody>
      </p:sp>
      <p:sp>
        <p:nvSpPr>
          <p:cNvPr id="20" name="标题 1"/>
          <p:cNvSpPr txBox="1">
            <a:spLocks/>
          </p:cNvSpPr>
          <p:nvPr/>
        </p:nvSpPr>
        <p:spPr>
          <a:xfrm>
            <a:off x="10151366" y="41866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964336" y="1109601"/>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1489075" y="404664"/>
            <a:ext cx="8631850" cy="704937"/>
          </a:xfrm>
          <a:prstGeom prst="rect">
            <a:avLst/>
          </a:prstGeom>
        </p:spPr>
        <p:txBody>
          <a:bodyPr wrap="none">
            <a:spAutoFit/>
          </a:bodyPr>
          <a:lstStyle/>
          <a:p>
            <a:pPr indent="713740" algn="ctr">
              <a:lnSpc>
                <a:spcPct val="150000"/>
              </a:lnSpc>
              <a:spcAft>
                <a:spcPts val="0"/>
              </a:spcAft>
              <a:tabLst>
                <a:tab pos="5311140" algn="l"/>
              </a:tabLst>
            </a:pPr>
            <a:r>
              <a:rPr lang="zh-CN" altLang="zh-CN" sz="3000" b="1" kern="100" dirty="0">
                <a:solidFill>
                  <a:schemeClr val="accent6">
                    <a:lumMod val="75000"/>
                  </a:schemeClr>
                </a:solidFill>
                <a:latin typeface="Times New Roman"/>
                <a:ea typeface="方正细黑一简体"/>
                <a:cs typeface="Times New Roman"/>
              </a:rPr>
              <a:t>第三框　习近平新时代中国特色社会主义思想</a:t>
            </a:r>
            <a:endParaRPr lang="zh-CN" altLang="zh-CN" sz="3000" kern="100" dirty="0">
              <a:solidFill>
                <a:schemeClr val="accent6">
                  <a:lumMod val="75000"/>
                </a:schemeClr>
              </a:solidFill>
              <a:effectLst/>
              <a:latin typeface="宋体"/>
              <a:cs typeface="Courier New"/>
            </a:endParaRPr>
          </a:p>
        </p:txBody>
      </p:sp>
      <p:cxnSp>
        <p:nvCxnSpPr>
          <p:cNvPr id="29" name="直接连接符 28"/>
          <p:cNvCxnSpPr/>
          <p:nvPr/>
        </p:nvCxnSpPr>
        <p:spPr>
          <a:xfrm>
            <a:off x="4301782" y="4656618"/>
            <a:ext cx="63323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301782" y="6017806"/>
            <a:ext cx="63323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4"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一</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回答时代之问的科学理论</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习近平新时代中国特色社会主义思想源于时代、源于实践</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时代是思想之母</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是</a:t>
            </a:r>
            <a:r>
              <a:rPr lang="zh-CN" altLang="zh-CN" b="1" kern="100" dirty="0">
                <a:latin typeface="Times New Roman"/>
                <a:ea typeface="方正细黑一简体"/>
                <a:cs typeface="Times New Roman"/>
              </a:rPr>
              <a:t>理论之源。习近平新时代中国特色社会主义思想，</a:t>
            </a:r>
            <a:r>
              <a:rPr lang="zh-CN" altLang="zh-CN" b="1" kern="100" dirty="0" smtClean="0">
                <a:latin typeface="Times New Roman"/>
                <a:ea typeface="方正细黑一简体"/>
                <a:cs typeface="Times New Roman"/>
              </a:rPr>
              <a:t>是</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产物，是党和人民实践经验</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结晶，实现了马克思主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新</a:t>
            </a:r>
            <a:r>
              <a:rPr lang="zh-CN" altLang="zh-CN" b="1" kern="100" dirty="0">
                <a:latin typeface="Times New Roman"/>
                <a:ea typeface="方正细黑一简体"/>
                <a:cs typeface="Times New Roman"/>
              </a:rPr>
              <a:t>的飞跃</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4225379" y="3454949"/>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实践</a:t>
            </a:r>
            <a:endParaRPr lang="zh-CN" altLang="en-US" dirty="0"/>
          </a:p>
        </p:txBody>
      </p:sp>
      <p:sp>
        <p:nvSpPr>
          <p:cNvPr id="5" name="矩形 4"/>
          <p:cNvSpPr/>
          <p:nvPr/>
        </p:nvSpPr>
        <p:spPr>
          <a:xfrm>
            <a:off x="2887314" y="407707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时代</a:t>
            </a:r>
            <a:endParaRPr lang="zh-CN" altLang="en-US" dirty="0"/>
          </a:p>
        </p:txBody>
      </p:sp>
      <p:sp>
        <p:nvSpPr>
          <p:cNvPr id="6" name="矩形 5"/>
          <p:cNvSpPr/>
          <p:nvPr/>
        </p:nvSpPr>
        <p:spPr>
          <a:xfrm>
            <a:off x="8790698" y="409179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集体智慧</a:t>
            </a:r>
            <a:endParaRPr lang="zh-CN" altLang="en-US" dirty="0"/>
          </a:p>
        </p:txBody>
      </p:sp>
      <p:sp>
        <p:nvSpPr>
          <p:cNvPr id="7" name="矩形 6"/>
          <p:cNvSpPr/>
          <p:nvPr/>
        </p:nvSpPr>
        <p:spPr>
          <a:xfrm>
            <a:off x="3577307" y="4705980"/>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中国化时代化</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rmAutofit/>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：时代与思想、实践与理论的辩证关系</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时代是思想之母，实践是理论之源。当代中国正在进行着人类历史上最为宏大而独特的实践创新。中国特色社会主义进入新时代，这是一个需要理论而且一定能够产生理论的时代，是一个需要思想而且一定能够产生思想的时代。</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新时代孕育新思想，新思想指导新实践。党的十八大以来，党和国家事业之所以取得全方位、开创性历史成就，发生深层次、根本性历史变革，根本在于以习近平同志为核心的党中央的坚强领导，根本在于习近平新时代中国特色社会主义思想的科学指导</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8"/>
            <a:ext cx="10975658" cy="5102022"/>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习近平新时代中国特色社会主义思想创立的时代背景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当今世界，百年未有之大变局加速演进。习近平新时代中国特色社会主义思想，正是在把</a:t>
            </a:r>
            <a:r>
              <a:rPr lang="zh-CN" altLang="zh-CN" b="1" kern="100" dirty="0" smtClean="0">
                <a:latin typeface="Times New Roman"/>
                <a:ea typeface="方正细黑一简体"/>
                <a:cs typeface="Times New Roman"/>
              </a:rPr>
              <a:t>握</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展大势、维护人</a:t>
            </a:r>
            <a:r>
              <a:rPr lang="zh-CN" altLang="zh-CN" b="1" kern="100" dirty="0" smtClean="0">
                <a:latin typeface="Times New Roman"/>
                <a:ea typeface="方正细黑一简体"/>
                <a:cs typeface="Times New Roman"/>
              </a:rPr>
              <a:t>类</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推动中国与世界携手并进的过程中创立并不断丰富发展的。</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中华民族伟大复兴进入关键时期。习近平新时代中国特色社会主义思想，正是在中华民族迎来</a:t>
            </a:r>
            <a:r>
              <a:rPr lang="zh-CN" altLang="zh-CN" b="1" kern="100" dirty="0" smtClean="0">
                <a:latin typeface="Times New Roman"/>
                <a:ea typeface="方正细黑一简体"/>
                <a:cs typeface="Times New Roman"/>
              </a:rPr>
              <a:t>从</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富起来</a:t>
            </a:r>
            <a:r>
              <a:rPr lang="zh-CN" altLang="zh-CN" b="1" kern="100" dirty="0" smtClean="0">
                <a:latin typeface="Times New Roman"/>
                <a:ea typeface="方正细黑一简体"/>
                <a:cs typeface="Times New Roman"/>
              </a:rPr>
              <a:t>到</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伟大飞跃中创立并不断丰富发展的。</a:t>
            </a:r>
            <a:endParaRPr lang="zh-CN" altLang="zh-CN" sz="1050" kern="100" dirty="0">
              <a:latin typeface="宋体"/>
              <a:cs typeface="Courier New"/>
            </a:endParaRPr>
          </a:p>
          <a:p>
            <a:endParaRPr lang="zh-CN" altLang="en-US" dirty="0"/>
          </a:p>
        </p:txBody>
      </p:sp>
      <p:sp>
        <p:nvSpPr>
          <p:cNvPr id="4" name="矩形 3"/>
          <p:cNvSpPr/>
          <p:nvPr/>
        </p:nvSpPr>
        <p:spPr>
          <a:xfrm>
            <a:off x="5305499" y="234888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世界</a:t>
            </a:r>
            <a:endParaRPr lang="zh-CN" altLang="en-US" dirty="0"/>
          </a:p>
        </p:txBody>
      </p:sp>
      <p:sp>
        <p:nvSpPr>
          <p:cNvPr id="5" name="矩形 4"/>
          <p:cNvSpPr/>
          <p:nvPr/>
        </p:nvSpPr>
        <p:spPr>
          <a:xfrm>
            <a:off x="9481963" y="234888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共同利益</a:t>
            </a:r>
            <a:endParaRPr lang="zh-CN" altLang="en-US" dirty="0"/>
          </a:p>
        </p:txBody>
      </p:sp>
      <p:sp>
        <p:nvSpPr>
          <p:cNvPr id="6" name="矩形 5"/>
          <p:cNvSpPr/>
          <p:nvPr/>
        </p:nvSpPr>
        <p:spPr>
          <a:xfrm>
            <a:off x="6025579" y="436510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站起来</a:t>
            </a:r>
            <a:endParaRPr lang="zh-CN" altLang="en-US" dirty="0"/>
          </a:p>
        </p:txBody>
      </p:sp>
      <p:sp>
        <p:nvSpPr>
          <p:cNvPr id="7" name="矩形 6"/>
          <p:cNvSpPr/>
          <p:nvPr/>
        </p:nvSpPr>
        <p:spPr>
          <a:xfrm>
            <a:off x="8833891" y="437143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强起来</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741985"/>
          </a:xfrm>
        </p:spPr>
        <p:txBody>
          <a:bodyPr>
            <a:normAutofit/>
          </a:bodyPr>
          <a:lstStyle/>
          <a:p>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中国式现代化全面推进拓展。习近平新时代中国特色社会主义思想，正是在成功推进和拓</a:t>
            </a:r>
            <a:r>
              <a:rPr lang="zh-CN" altLang="zh-CN" b="1" kern="100" dirty="0" smtClean="0">
                <a:latin typeface="Times New Roman"/>
                <a:ea typeface="方正细黑一简体"/>
                <a:cs typeface="Times New Roman"/>
              </a:rPr>
              <a:t>展</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推动人类文明发展的历史进程中创立并不断丰富发展的。</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科学社会主义在二十一世纪的中国焕发新的蓬勃生机。习近平新时代中国特色社会主义思想，正是在对科学社会主义理论</a:t>
            </a:r>
            <a:r>
              <a:rPr lang="zh-CN" altLang="zh-CN" b="1" kern="100" dirty="0" smtClean="0">
                <a:latin typeface="Times New Roman"/>
                <a:ea typeface="方正细黑一简体"/>
                <a:cs typeface="Times New Roman"/>
              </a:rPr>
              <a:t>与</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深邃思考、深刻总结，对坚持和发</a:t>
            </a:r>
            <a:r>
              <a:rPr lang="zh-CN" altLang="zh-CN" b="1" kern="100" dirty="0" smtClean="0">
                <a:latin typeface="Times New Roman"/>
                <a:ea typeface="方正细黑一简体"/>
                <a:cs typeface="Times New Roman"/>
              </a:rPr>
              <a:t>展</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不懈探索、砥砺前行中创立并不断丰富发展的。</a:t>
            </a:r>
            <a:endParaRPr lang="zh-CN" altLang="zh-CN" sz="1050" kern="100" dirty="0">
              <a:latin typeface="宋体"/>
              <a:cs typeface="Courier New"/>
            </a:endParaRPr>
          </a:p>
          <a:p>
            <a:endParaRPr lang="zh-CN" altLang="en-US" dirty="0"/>
          </a:p>
        </p:txBody>
      </p:sp>
      <p:sp>
        <p:nvSpPr>
          <p:cNvPr id="4" name="矩形 3"/>
          <p:cNvSpPr/>
          <p:nvPr/>
        </p:nvSpPr>
        <p:spPr>
          <a:xfrm>
            <a:off x="5405051" y="1916832"/>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中国式现代化</a:t>
            </a:r>
            <a:endParaRPr lang="zh-CN" altLang="en-US" dirty="0"/>
          </a:p>
        </p:txBody>
      </p:sp>
      <p:sp>
        <p:nvSpPr>
          <p:cNvPr id="5" name="矩形 4"/>
          <p:cNvSpPr/>
          <p:nvPr/>
        </p:nvSpPr>
        <p:spPr>
          <a:xfrm>
            <a:off x="10265086" y="393182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实践</a:t>
            </a:r>
            <a:endParaRPr lang="zh-CN" altLang="en-US" dirty="0"/>
          </a:p>
        </p:txBody>
      </p:sp>
      <p:sp>
        <p:nvSpPr>
          <p:cNvPr id="6" name="矩形 5"/>
          <p:cNvSpPr/>
          <p:nvPr/>
        </p:nvSpPr>
        <p:spPr>
          <a:xfrm>
            <a:off x="6529635" y="4561964"/>
            <a:ext cx="3070071"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中国特色社会主义</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中国共产</a:t>
            </a:r>
            <a:r>
              <a:rPr lang="zh-CN" altLang="zh-CN" b="1" kern="100" dirty="0" smtClean="0">
                <a:latin typeface="Times New Roman"/>
                <a:ea typeface="方正细黑一简体"/>
                <a:cs typeface="Times New Roman"/>
              </a:rPr>
              <a:t>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开</a:t>
            </a:r>
            <a:r>
              <a:rPr lang="zh-CN" altLang="zh-CN" b="1" kern="100" dirty="0">
                <a:latin typeface="Times New Roman"/>
                <a:ea typeface="方正细黑一简体"/>
                <a:cs typeface="Times New Roman"/>
              </a:rPr>
              <a:t>辟新的境界。习近平新时代中国特色社会主义思想，正是在党不断实现自我净化、自我完善、自我革新、自我提高，以伟大自我革命引领伟大社会革命的过程中创立并不断丰富发展的。</a:t>
            </a:r>
            <a:endParaRPr lang="zh-CN" altLang="zh-CN" sz="1050" kern="100" dirty="0">
              <a:latin typeface="宋体"/>
              <a:cs typeface="Courier New"/>
            </a:endParaRPr>
          </a:p>
          <a:p>
            <a:pPr>
              <a:lnSpc>
                <a:spcPct val="200000"/>
              </a:lnSpc>
            </a:pPr>
            <a:endParaRPr lang="zh-CN" altLang="en-US" dirty="0"/>
          </a:p>
        </p:txBody>
      </p:sp>
      <p:sp>
        <p:nvSpPr>
          <p:cNvPr id="4" name="矩形 3"/>
          <p:cNvSpPr/>
          <p:nvPr/>
        </p:nvSpPr>
        <p:spPr>
          <a:xfrm>
            <a:off x="3678130" y="1404229"/>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自我革命</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时代是思想之母，实践是理论之源。习近平新时代中国特色社会主义思想的产生是由于我国发展所处的历史方位已经发生了重大变化，这赋予了党的历史使命、理论遵循、目标任务新的时代内涵，为党中央治国理政提供了新的时代坐标和科学依据，为党的理论创新提出了新的时代课题。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简述习近平新时代中国特色社会主义思想产生的时代背景。</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当今世界，百年未有之大变局加速演进；中华民族伟大复兴进入关键时期；中国式现代化全面推进拓展；科学社会主义在二十一世纪的中国焕发新的蓬勃生机；中国共产党自我革命开辟新的境界。</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88640"/>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tabLst>
                <a:tab pos="5311140" algn="l"/>
              </a:tabLst>
            </a:pPr>
            <a:r>
              <a:rPr lang="zh-CN" altLang="zh-CN" b="1" kern="100" dirty="0">
                <a:solidFill>
                  <a:srgbClr val="0000FF"/>
                </a:solidFill>
                <a:latin typeface="Times New Roman"/>
                <a:ea typeface="方正细黑一简体"/>
                <a:cs typeface="Times New Roman"/>
              </a:rPr>
              <a:t>习近平新时代中国特色社会主义思想的创立</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616167242"/>
              </p:ext>
            </p:extLst>
          </p:nvPr>
        </p:nvGraphicFramePr>
        <p:xfrm>
          <a:off x="841004" y="1773774"/>
          <a:ext cx="10513168" cy="4607554"/>
        </p:xfrm>
        <a:graphic>
          <a:graphicData uri="http://schemas.openxmlformats.org/drawingml/2006/table">
            <a:tbl>
              <a:tblPr/>
              <a:tblGrid>
                <a:gridCol w="2727123"/>
                <a:gridCol w="2385444"/>
                <a:gridCol w="5400601"/>
              </a:tblGrid>
              <a:tr h="658222">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时代背景</a:t>
                      </a:r>
                      <a:r>
                        <a:rPr lang="en-US" sz="2800" b="1" kern="100">
                          <a:effectLst/>
                          <a:latin typeface="Times New Roman"/>
                          <a:ea typeface="方正细黑一简体"/>
                          <a:cs typeface="Courier New"/>
                        </a:rPr>
                        <a:t> </a:t>
                      </a:r>
                      <a:endParaRPr lang="zh-CN" sz="2800" kern="10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面临形势</a:t>
                      </a:r>
                      <a:r>
                        <a:rPr lang="en-US" sz="2800" b="1" kern="100">
                          <a:effectLst/>
                          <a:latin typeface="Times New Roman"/>
                          <a:ea typeface="方正细黑一简体"/>
                          <a:cs typeface="Courier New"/>
                        </a:rPr>
                        <a:t> </a:t>
                      </a:r>
                      <a:endParaRPr lang="zh-CN" sz="2800" kern="10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理论发展</a:t>
                      </a:r>
                      <a:endParaRPr lang="zh-CN" sz="2800" kern="10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4666">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当今世界，百年未有之大变局加速演进</a:t>
                      </a:r>
                      <a:r>
                        <a:rPr lang="en-US" sz="2800" b="1" kern="100" dirty="0">
                          <a:effectLst/>
                          <a:latin typeface="Times New Roman"/>
                          <a:ea typeface="方正细黑一简体"/>
                          <a:cs typeface="Courier New"/>
                        </a:rPr>
                        <a:t> </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世界进入新的动荡变革期</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在把握世界发展大势、维护人类共同利益、推动中国与世界携手并进的过程中创立并不断丰富发展</a:t>
                      </a:r>
                      <a:r>
                        <a:rPr lang="en-US" sz="2800" b="1" kern="100">
                          <a:effectLst/>
                          <a:latin typeface="Times New Roman"/>
                          <a:ea typeface="方正细黑一简体"/>
                          <a:cs typeface="Courier New"/>
                        </a:rPr>
                        <a:t> </a:t>
                      </a:r>
                      <a:endParaRPr lang="zh-CN" sz="2800" kern="10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4666">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中华民族伟大复兴进入关键时期</a:t>
                      </a:r>
                      <a:endParaRPr lang="zh-CN" sz="2800" kern="10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我国面临着许多前所未有的困难和问题</a:t>
                      </a:r>
                      <a:endParaRPr lang="zh-CN" sz="2800" kern="10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在中华民族迎来从站起来、富起来到强起来的伟大飞跃中创立并不断丰富发展</a:t>
                      </a:r>
                      <a:r>
                        <a:rPr lang="en-US" sz="2800" b="1" kern="100" dirty="0">
                          <a:effectLst/>
                          <a:latin typeface="Times New Roman"/>
                          <a:ea typeface="方正细黑一简体"/>
                          <a:cs typeface="Courier New"/>
                        </a:rPr>
                        <a:t> </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151545301"/>
              </p:ext>
            </p:extLst>
          </p:nvPr>
        </p:nvGraphicFramePr>
        <p:xfrm>
          <a:off x="696987" y="991047"/>
          <a:ext cx="10513168" cy="5120640"/>
        </p:xfrm>
        <a:graphic>
          <a:graphicData uri="http://schemas.openxmlformats.org/drawingml/2006/table">
            <a:tbl>
              <a:tblPr/>
              <a:tblGrid>
                <a:gridCol w="2247627"/>
                <a:gridCol w="3600400"/>
                <a:gridCol w="4665141"/>
              </a:tblGrid>
              <a:tr h="696302">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中国式现代化全面推进拓展</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开创了中国式现代化，丰富和发展了人类文明新形态</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在成功推进和拓展中国式现代化、推动人类文明发展的历史进程中创立并不断丰富发展</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4453">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科学社会主义在二十一世纪的中国焕发出强大生机活力</a:t>
                      </a:r>
                      <a:endParaRPr lang="zh-CN" sz="2800" kern="10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世界社会主义遭受严重曲折，但我们挺直了腰杆，顶住了冲击，经受住了考验，科学社会主义在曲折中奋起</a:t>
                      </a:r>
                      <a:endParaRPr lang="zh-CN" sz="2800" kern="10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在对科学社会主义理论与实践的深邃思考、深刻总结，对坚持和发展中国特色社会主义的不懈探索、砥砺前行中创立并不断丰富发展</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288430"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92987619"/>
              </p:ext>
            </p:extLst>
          </p:nvPr>
        </p:nvGraphicFramePr>
        <p:xfrm>
          <a:off x="768995" y="1639119"/>
          <a:ext cx="10513168" cy="3518073"/>
        </p:xfrm>
        <a:graphic>
          <a:graphicData uri="http://schemas.openxmlformats.org/drawingml/2006/table">
            <a:tbl>
              <a:tblPr/>
              <a:tblGrid>
                <a:gridCol w="1743571"/>
                <a:gridCol w="4442801"/>
                <a:gridCol w="4326796"/>
              </a:tblGrid>
              <a:tr h="3518073">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中国共产党自我革命开辟新的境界</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坚定不移推进全面从严治党，找到了自我革命这个跳出治乱兴衰历史周期率的第二个答案，管党治党宽松软状况得到根本扭</a:t>
                      </a:r>
                      <a:r>
                        <a:rPr lang="zh-CN" sz="2800" b="1" kern="100" dirty="0" smtClean="0">
                          <a:effectLst/>
                          <a:latin typeface="Times New Roman"/>
                          <a:ea typeface="方正细黑一简体"/>
                          <a:cs typeface="Times New Roman"/>
                        </a:rPr>
                        <a:t>转</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在党不断实现自我净化、自我完善、自我革新、自我提高，以伟大自我革命引领伟大社会革命的过程中创立并不断丰富发展</a:t>
                      </a:r>
                      <a:endParaRPr lang="zh-CN" sz="2800" kern="100" dirty="0">
                        <a:effectLst/>
                        <a:latin typeface="宋体"/>
                        <a:cs typeface="Courier New"/>
                      </a:endParaRPr>
                    </a:p>
                  </a:txBody>
                  <a:tcPr marL="9325" marR="93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105273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思想是时代之母，理论是实践之源。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时代是思想之母，实践是理论之源。</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习近平新时代中国特色社会主义思想来源于党和人民的实践经验，来源于时代。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习近平新时代中国特色社会主义思想，是时代的产物，是党和人民实践经验和集体智慧的结晶</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中华民族伟大复兴进入关键时期，我们比历史上任何时期都更接近、更有信心和能力实现中华民族伟大复兴的目标。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习近平新时代中国特色社会主义思想，是在中华民族迎来了从站起来、富起来到强起来的伟大飞跃中创立并不断丰富发展的。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习近平新时代中国特色社会主义思想，是在对科学社会主义理论与实践的深邃思考、深刻总结，对坚持和发展社会主义的不断探索、砥砺前进中创立并丰富发展的。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习近平新时代中国特色社会主义思想，是在对科学社会主义理论与实践的深邃思考、深刻总结，对坚持和发展中国特色社会主义的不断探索、砥砺前行中创立并不断丰富发展的。</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P57</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党的十九大通过了关于《中国共产党章程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修正案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》的决议，将习近平新时代中国特色社会主义思想写入党章。习近平新时代中国特色社会主义思想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是我国现代化建设的根本出发点和立足点</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实现了马克思主义中国化新的飞跃</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照搬了马克思列宁主义基本原理</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是党和人民实践经验和集体智慧的结晶</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741985"/>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我国现代化建设的根本出发点和落脚点是实现人民对美好生活的向往，立足点是独立自主、自力更生，</a:t>
            </a:r>
            <a:r>
              <a:rPr lang="zh-CN" altLang="zh-CN" b="1" kern="100" dirty="0">
                <a:latin typeface="宋体"/>
                <a:cs typeface="宋体"/>
              </a:rPr>
              <a:t>①</a:t>
            </a:r>
            <a:r>
              <a:rPr lang="zh-CN" altLang="zh-CN" b="1" kern="100" dirty="0">
                <a:latin typeface="Times New Roman"/>
                <a:ea typeface="方正细黑一简体"/>
                <a:cs typeface="Times New Roman"/>
              </a:rPr>
              <a:t>错误。习近平新时代中国特色社会主义思想，实现了马克思主义中国化新的飞跃，是党和人民实践经验和集体智慧的结晶，</a:t>
            </a:r>
            <a:r>
              <a:rPr lang="zh-CN" altLang="zh-CN" b="1" kern="100" dirty="0">
                <a:latin typeface="宋体"/>
                <a:cs typeface="宋体"/>
              </a:rPr>
              <a:t>②④</a:t>
            </a:r>
            <a:r>
              <a:rPr lang="zh-CN" altLang="zh-CN" b="1" kern="100" dirty="0">
                <a:latin typeface="Times New Roman"/>
                <a:ea typeface="方正细黑一简体"/>
                <a:cs typeface="Times New Roman"/>
              </a:rPr>
              <a:t>正确。我国坚持把马克思列宁主义基本原理同中国具体实际相结合、同中华优秀传统文化相结合，而并非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照搬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398167"/>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P58</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面对世界经济、国际安全、国际治理等一系列重大问题，世界需要新的方向、新的方案、新的选择。在这样的时代背景下，中国在国际舞台的话语权显著增强，中华文化中所蕴含的天下为公、求同存异、和合共生等理念赢得广泛理解认同，中国正发挥着越来越重要的作用。对此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中华民族实现了从站起来、富起来到强起来的伟大飞跃　</a:t>
            </a:r>
            <a:r>
              <a:rPr lang="zh-CN" altLang="zh-CN" b="1" kern="100" dirty="0">
                <a:latin typeface="宋体"/>
                <a:cs typeface="宋体"/>
              </a:rPr>
              <a:t>②</a:t>
            </a:r>
            <a:r>
              <a:rPr lang="zh-CN" altLang="zh-CN" b="1" kern="100" dirty="0">
                <a:latin typeface="Times New Roman"/>
                <a:ea typeface="方正细黑一简体"/>
                <a:cs typeface="Times New Roman"/>
              </a:rPr>
              <a:t>中国已成为把握世界发展大势、应对全球共同挑战的领导者　</a:t>
            </a:r>
            <a:r>
              <a:rPr lang="zh-CN" altLang="zh-CN" b="1" kern="100" dirty="0">
                <a:latin typeface="宋体"/>
                <a:cs typeface="宋体"/>
              </a:rPr>
              <a:t>③</a:t>
            </a:r>
            <a:r>
              <a:rPr lang="zh-CN" altLang="zh-CN" b="1" kern="100" dirty="0">
                <a:latin typeface="Times New Roman"/>
                <a:ea typeface="方正细黑一简体"/>
                <a:cs typeface="Times New Roman"/>
              </a:rPr>
              <a:t>中国正在发挥着世界和平建设者、全球发展贡献者的重要作用　</a:t>
            </a:r>
            <a:r>
              <a:rPr lang="zh-CN" altLang="zh-CN" b="1" kern="100" dirty="0">
                <a:latin typeface="宋体"/>
                <a:cs typeface="宋体"/>
              </a:rPr>
              <a:t>④</a:t>
            </a:r>
            <a:r>
              <a:rPr lang="zh-CN" altLang="zh-CN" b="1" kern="100" dirty="0">
                <a:latin typeface="Times New Roman"/>
                <a:ea typeface="方正细黑一简体"/>
                <a:cs typeface="Times New Roman"/>
              </a:rPr>
              <a:t>当前我国国际影响力显著提升，正发挥着国际秩序维护者的重要作用</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中华民族迎来了从站起来、富起来到强起来的伟大飞跃，</a:t>
            </a:r>
            <a:r>
              <a:rPr lang="zh-CN" altLang="zh-CN" b="1" kern="100" dirty="0">
                <a:latin typeface="宋体"/>
                <a:cs typeface="宋体"/>
              </a:rPr>
              <a:t>①</a:t>
            </a:r>
            <a:r>
              <a:rPr lang="zh-CN" altLang="zh-CN" b="1" kern="100" dirty="0">
                <a:latin typeface="Times New Roman"/>
                <a:ea typeface="方正细黑一简体"/>
                <a:cs typeface="Times New Roman"/>
              </a:rPr>
              <a:t>错误。</a:t>
            </a:r>
            <a:r>
              <a:rPr lang="zh-CN" altLang="zh-CN" b="1" kern="100" dirty="0">
                <a:latin typeface="宋体"/>
                <a:cs typeface="宋体"/>
              </a:rPr>
              <a:t>②</a:t>
            </a:r>
            <a:r>
              <a:rPr lang="zh-CN" altLang="zh-CN" b="1" kern="100" dirty="0">
                <a:latin typeface="Times New Roman"/>
                <a:ea typeface="方正细黑一简体"/>
                <a:cs typeface="Times New Roman"/>
              </a:rPr>
              <a:t>与客观实际不符，错误。材料说明中国正在发挥着世界和平建设者、全球发展贡献者的重要作用，当前我国国际影响力显著提升，正发挥着国际秩序维护者的重要作用，</a:t>
            </a:r>
            <a:r>
              <a:rPr lang="zh-CN" altLang="zh-CN" b="1" kern="100" dirty="0">
                <a:latin typeface="宋体"/>
                <a:cs typeface="宋体"/>
              </a:rPr>
              <a:t>③④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6038127"/>
          </a:xfrm>
        </p:spPr>
        <p:txBody>
          <a:bodyPr>
            <a:norm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二</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原创性的治国理政新理念新思想新战略</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习近平新时代中国特色社会主义思想内涵丰富</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习近平新时代中国特色社会主义思想内容十分丰富，涵盖改革发展稳定、内政外交国防、治</a:t>
            </a:r>
            <a:r>
              <a:rPr lang="zh-CN" altLang="zh-CN" b="1" kern="100" dirty="0" smtClean="0">
                <a:latin typeface="Times New Roman"/>
                <a:ea typeface="方正细黑一简体"/>
                <a:cs typeface="Times New Roman"/>
              </a:rPr>
              <a:t>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治</a:t>
            </a:r>
            <a:r>
              <a:rPr lang="zh-CN" altLang="zh-CN" b="1" kern="100" dirty="0">
                <a:latin typeface="Times New Roman"/>
                <a:ea typeface="方正细黑一简体"/>
                <a:cs typeface="Times New Roman"/>
              </a:rPr>
              <a:t>军等各个领域、各个方面，构成了一个系统完整、逻辑严密、相互贯通的思想理论体系。党的十九大、党的十九届六中全会提出的</a:t>
            </a:r>
            <a:r>
              <a:rPr lang="en-US" altLang="zh-CN" b="1" kern="100" dirty="0" smtClean="0">
                <a:latin typeface="Times New Roman"/>
                <a:ea typeface="方正细黑一简体"/>
                <a:cs typeface="Courier New"/>
              </a:rPr>
              <a:t>“ </a:t>
            </a:r>
            <a:r>
              <a:rPr lang="en-US" altLang="zh-CN" b="1" u="sng" kern="100" dirty="0" smtClean="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u="sng" kern="100" dirty="0" smtClean="0">
                <a:latin typeface="Times New Roman"/>
                <a:ea typeface="方正细黑一简体"/>
                <a:cs typeface="Courier New"/>
              </a:rPr>
              <a:t>                        </a:t>
            </a:r>
            <a:r>
              <a:rPr lang="en-US" altLang="zh-CN" b="1" kern="100" dirty="0" smtClean="0">
                <a:latin typeface="Times New Roman"/>
                <a:ea typeface="方正细黑一简体"/>
                <a:cs typeface="Courier New"/>
              </a:rPr>
              <a:t>”“_________</a:t>
            </a:r>
          </a:p>
          <a:p>
            <a:pPr indent="0" algn="just">
              <a:tabLst>
                <a:tab pos="5311140" algn="l"/>
              </a:tabLst>
            </a:pPr>
            <a:r>
              <a:rPr lang="en-US" altLang="zh-CN" b="1" u="sng" kern="100" dirty="0" smtClean="0">
                <a:latin typeface="Times New Roman"/>
                <a:ea typeface="方正细黑一简体"/>
                <a:cs typeface="Courier New"/>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概括了这一思想的主要内容，必须长期坚持并不断丰富发展。</a:t>
            </a:r>
            <a:endParaRPr lang="zh-CN" altLang="zh-CN" sz="1050" kern="100" dirty="0">
              <a:latin typeface="宋体"/>
              <a:cs typeface="Courier New"/>
            </a:endParaRPr>
          </a:p>
          <a:p>
            <a:endParaRPr lang="zh-CN" altLang="en-US" dirty="0"/>
          </a:p>
        </p:txBody>
      </p:sp>
      <p:sp>
        <p:nvSpPr>
          <p:cNvPr id="4" name="矩形 3"/>
          <p:cNvSpPr/>
          <p:nvPr/>
        </p:nvSpPr>
        <p:spPr>
          <a:xfrm>
            <a:off x="5305499" y="342900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治国</a:t>
            </a:r>
            <a:endParaRPr lang="zh-CN" altLang="en-US" dirty="0"/>
          </a:p>
        </p:txBody>
      </p:sp>
      <p:sp>
        <p:nvSpPr>
          <p:cNvPr id="5" name="矩形 4"/>
          <p:cNvSpPr/>
          <p:nvPr/>
        </p:nvSpPr>
        <p:spPr>
          <a:xfrm>
            <a:off x="5262262" y="472514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十个明确</a:t>
            </a:r>
            <a:endParaRPr lang="zh-CN" altLang="en-US" dirty="0"/>
          </a:p>
        </p:txBody>
      </p:sp>
      <p:sp>
        <p:nvSpPr>
          <p:cNvPr id="6" name="矩形 5"/>
          <p:cNvSpPr/>
          <p:nvPr/>
        </p:nvSpPr>
        <p:spPr>
          <a:xfrm>
            <a:off x="7277894" y="4725144"/>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十四个坚持</a:t>
            </a:r>
            <a:endParaRPr lang="zh-CN" altLang="en-US" dirty="0"/>
          </a:p>
        </p:txBody>
      </p:sp>
      <p:sp>
        <p:nvSpPr>
          <p:cNvPr id="7" name="矩形 6"/>
          <p:cNvSpPr/>
          <p:nvPr/>
        </p:nvSpPr>
        <p:spPr>
          <a:xfrm>
            <a:off x="9842003" y="472514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十三个</a:t>
            </a:r>
            <a:r>
              <a:rPr lang="zh-CN" altLang="zh-CN" sz="2800" b="1" kern="100" dirty="0" smtClean="0">
                <a:solidFill>
                  <a:srgbClr val="FF0000"/>
                </a:solidFill>
                <a:latin typeface="Times New Roman"/>
                <a:ea typeface="方正细黑一简体"/>
                <a:cs typeface="Times New Roman"/>
              </a:rPr>
              <a:t>方</a:t>
            </a:r>
            <a:endParaRPr lang="zh-CN" altLang="en-US" dirty="0"/>
          </a:p>
        </p:txBody>
      </p:sp>
      <p:sp>
        <p:nvSpPr>
          <p:cNvPr id="8" name="矩形 7"/>
          <p:cNvSpPr/>
          <p:nvPr/>
        </p:nvSpPr>
        <p:spPr>
          <a:xfrm>
            <a:off x="699543" y="5443863"/>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面成就</a:t>
            </a:r>
            <a:endParaRPr lang="zh-CN" altLang="en-US" sz="2800"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4624"/>
            <a:ext cx="10975658" cy="6110136"/>
          </a:xfrm>
        </p:spPr>
        <p:txBody>
          <a:bodyPr>
            <a:no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十个明确</a:t>
            </a:r>
            <a:r>
              <a:rPr lang="en-US" altLang="zh-CN" b="1" kern="100" dirty="0">
                <a:solidFill>
                  <a:srgbClr val="0000FF"/>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内容</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明确中国特色社会主义最本质</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是</a:t>
            </a:r>
            <a:r>
              <a:rPr lang="zh-CN" altLang="zh-CN" b="1" kern="100" dirty="0">
                <a:latin typeface="Times New Roman"/>
                <a:ea typeface="方正细黑一简体"/>
                <a:cs typeface="Times New Roman"/>
              </a:rPr>
              <a:t>中国共产党领导，中国特色社会主义制度</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是</a:t>
            </a:r>
            <a:r>
              <a:rPr lang="zh-CN" altLang="zh-CN" b="1" kern="100" dirty="0">
                <a:latin typeface="Times New Roman"/>
                <a:ea typeface="方正细黑一简体"/>
                <a:cs typeface="Times New Roman"/>
              </a:rPr>
              <a:t>中国共产党领导，中国共产党是最高政治领导力量，全党必须增强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四个意识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四个自信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、做到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两个维护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明确坚持和发展中国特色社会主义，总任务是实现社会主义现代化</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在全面建成小康社会的基础上，分两步走在本世纪中叶建成富强民主文明和谐美丽的社会主义现代化强国，</a:t>
            </a:r>
            <a:r>
              <a:rPr lang="zh-CN" altLang="zh-CN" b="1" kern="100" dirty="0" smtClean="0">
                <a:latin typeface="Times New Roman"/>
                <a:ea typeface="方正细黑一简体"/>
                <a:cs typeface="Times New Roman"/>
              </a:rPr>
              <a:t>以</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推</a:t>
            </a:r>
            <a:r>
              <a:rPr lang="zh-CN" altLang="zh-CN" b="1" kern="100" dirty="0">
                <a:latin typeface="Times New Roman"/>
                <a:ea typeface="方正细黑一简体"/>
                <a:cs typeface="Times New Roman"/>
              </a:rPr>
              <a:t>进中华民族伟大复兴</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
        <p:nvSpPr>
          <p:cNvPr id="4" name="矩形 3"/>
          <p:cNvSpPr/>
          <p:nvPr/>
        </p:nvSpPr>
        <p:spPr>
          <a:xfrm>
            <a:off x="6715572" y="162880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特征</a:t>
            </a:r>
            <a:endParaRPr lang="zh-CN" altLang="en-US" dirty="0"/>
          </a:p>
        </p:txBody>
      </p:sp>
      <p:sp>
        <p:nvSpPr>
          <p:cNvPr id="5" name="矩形 4"/>
          <p:cNvSpPr/>
          <p:nvPr/>
        </p:nvSpPr>
        <p:spPr>
          <a:xfrm>
            <a:off x="3865339" y="227687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最大优势</a:t>
            </a:r>
            <a:endParaRPr lang="zh-CN" altLang="en-US" dirty="0"/>
          </a:p>
        </p:txBody>
      </p:sp>
      <p:sp>
        <p:nvSpPr>
          <p:cNvPr id="6" name="矩形 5"/>
          <p:cNvSpPr/>
          <p:nvPr/>
        </p:nvSpPr>
        <p:spPr>
          <a:xfrm>
            <a:off x="1947396" y="4922004"/>
            <a:ext cx="3070071"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中华民族伟大复兴</a:t>
            </a:r>
            <a:endParaRPr lang="zh-CN" altLang="en-US" dirty="0"/>
          </a:p>
        </p:txBody>
      </p:sp>
      <p:sp>
        <p:nvSpPr>
          <p:cNvPr id="7" name="矩形 6"/>
          <p:cNvSpPr/>
          <p:nvPr/>
        </p:nvSpPr>
        <p:spPr>
          <a:xfrm>
            <a:off x="1084571" y="618323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中国式现代化</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703240"/>
            <a:ext cx="10975658" cy="5678088"/>
          </a:xfrm>
        </p:spPr>
        <p:txBody>
          <a:bodyPr>
            <a:normAutofit/>
          </a:bodyPr>
          <a:lstStyle/>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明确新时代我国社</a:t>
            </a:r>
            <a:r>
              <a:rPr lang="zh-CN" altLang="zh-CN" b="1" kern="100" dirty="0" smtClean="0">
                <a:latin typeface="Times New Roman"/>
                <a:ea typeface="方正细黑一简体"/>
                <a:cs typeface="Times New Roman"/>
              </a:rPr>
              <a:t>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是</a:t>
            </a:r>
            <a:r>
              <a:rPr lang="zh-CN" altLang="zh-CN" b="1" kern="100" dirty="0">
                <a:latin typeface="Times New Roman"/>
                <a:ea typeface="方正细黑一简体"/>
                <a:cs typeface="Times New Roman"/>
              </a:rPr>
              <a:t>人民日益增长的美好生活需要和不平衡不充分的发展之间的矛盾，必须坚</a:t>
            </a:r>
            <a:r>
              <a:rPr lang="zh-CN" altLang="zh-CN" b="1" kern="100" dirty="0" smtClean="0">
                <a:latin typeface="Times New Roman"/>
                <a:ea typeface="方正细黑一简体"/>
                <a:cs typeface="Times New Roman"/>
              </a:rPr>
              <a:t>持</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发展思想，发展全过程人民民主，推动人的全面发展、全体人民共同富裕取得更为明显的实质性进展。</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明确中国特色社会主义事</a:t>
            </a:r>
            <a:r>
              <a:rPr lang="zh-CN" altLang="zh-CN" b="1" kern="100" dirty="0" smtClean="0">
                <a:latin typeface="Times New Roman"/>
                <a:ea typeface="方正细黑一简体"/>
                <a:cs typeface="Times New Roman"/>
              </a:rPr>
              <a:t>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是</a:t>
            </a:r>
            <a:r>
              <a:rPr lang="zh-CN" altLang="zh-CN" b="1" kern="100" dirty="0">
                <a:latin typeface="Times New Roman"/>
                <a:ea typeface="方正细黑一简体"/>
                <a:cs typeface="Times New Roman"/>
              </a:rPr>
              <a:t>经济建设、政治建设、文化建设、社会建设、生态文明建设五位一体</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是</a:t>
            </a:r>
            <a:r>
              <a:rPr lang="zh-CN" altLang="zh-CN" b="1" kern="100" dirty="0">
                <a:latin typeface="Times New Roman"/>
                <a:ea typeface="方正细黑一简体"/>
                <a:cs typeface="Times New Roman"/>
              </a:rPr>
              <a:t>全面建设社会主义现代化国家、全面深化改革、全面依法治国、全面从严治党四个全面。</a:t>
            </a:r>
            <a:endParaRPr lang="zh-CN" altLang="zh-CN" sz="1050" kern="100" dirty="0">
              <a:latin typeface="宋体"/>
              <a:cs typeface="Courier New"/>
            </a:endParaRPr>
          </a:p>
          <a:p>
            <a:endParaRPr lang="zh-CN" altLang="en-US" dirty="0"/>
          </a:p>
        </p:txBody>
      </p:sp>
      <p:sp>
        <p:nvSpPr>
          <p:cNvPr id="4" name="矩形 3"/>
          <p:cNvSpPr/>
          <p:nvPr/>
        </p:nvSpPr>
        <p:spPr>
          <a:xfrm>
            <a:off x="4888671" y="83671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主要矛盾</a:t>
            </a:r>
            <a:endParaRPr lang="zh-CN" altLang="en-US" dirty="0"/>
          </a:p>
        </p:txBody>
      </p:sp>
      <p:sp>
        <p:nvSpPr>
          <p:cNvPr id="5" name="矩形 4"/>
          <p:cNvSpPr/>
          <p:nvPr/>
        </p:nvSpPr>
        <p:spPr>
          <a:xfrm>
            <a:off x="7724527" y="1465619"/>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以人民为中心</a:t>
            </a:r>
            <a:endParaRPr lang="zh-CN" altLang="en-US" dirty="0"/>
          </a:p>
        </p:txBody>
      </p:sp>
      <p:sp>
        <p:nvSpPr>
          <p:cNvPr id="6" name="矩形 5"/>
          <p:cNvSpPr/>
          <p:nvPr/>
        </p:nvSpPr>
        <p:spPr>
          <a:xfrm>
            <a:off x="5968791" y="3501007"/>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总体布局</a:t>
            </a:r>
            <a:endParaRPr lang="zh-CN" altLang="en-US" dirty="0"/>
          </a:p>
        </p:txBody>
      </p:sp>
      <p:sp>
        <p:nvSpPr>
          <p:cNvPr id="7" name="矩形 6"/>
          <p:cNvSpPr/>
          <p:nvPr/>
        </p:nvSpPr>
        <p:spPr>
          <a:xfrm>
            <a:off x="8085838" y="4149079"/>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战略布局</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latin typeface="宋体"/>
                <a:cs typeface="宋体"/>
              </a:rPr>
              <a:t>⑤</a:t>
            </a:r>
            <a:r>
              <a:rPr lang="zh-CN" altLang="zh-CN" b="1" kern="100" dirty="0">
                <a:latin typeface="Times New Roman"/>
                <a:ea typeface="方正细黑一简体"/>
                <a:cs typeface="Times New Roman"/>
              </a:rPr>
              <a:t>明确全面深化改革总目标是完善和发展中国特色社会主义制度、推进国</a:t>
            </a:r>
            <a:r>
              <a:rPr lang="zh-CN" altLang="zh-CN" b="1" kern="100" dirty="0" smtClean="0">
                <a:latin typeface="Times New Roman"/>
                <a:ea typeface="方正细黑一简体"/>
                <a:cs typeface="Times New Roman"/>
              </a:rPr>
              <a:t>家</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zh-CN" altLang="zh-CN" b="1" kern="100" dirty="0">
                <a:latin typeface="Times New Roman"/>
                <a:ea typeface="方正细黑一简体"/>
                <a:cs typeface="Times New Roman"/>
              </a:rPr>
              <a:t>治理能力现代化。</a:t>
            </a:r>
            <a:endParaRPr lang="zh-CN" altLang="zh-CN" sz="1050" kern="100" dirty="0">
              <a:latin typeface="宋体"/>
              <a:cs typeface="Courier New"/>
            </a:endParaRPr>
          </a:p>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国家治理体系是在党领导下管理国家的制度体系，包括经济、政治、文化、社会、生态文明和党的建设等各领域体制机制、法律法规安排，也就是一整套紧密相连、相互协调的国家制度。</a:t>
            </a:r>
            <a:endParaRPr lang="zh-CN" altLang="zh-CN" sz="1050" kern="100" dirty="0">
              <a:latin typeface="宋体"/>
              <a:cs typeface="Courier New"/>
            </a:endParaRPr>
          </a:p>
          <a:p>
            <a:endParaRPr lang="zh-CN" altLang="en-US" dirty="0"/>
          </a:p>
        </p:txBody>
      </p:sp>
      <p:sp>
        <p:nvSpPr>
          <p:cNvPr id="4" name="矩形 3"/>
          <p:cNvSpPr/>
          <p:nvPr/>
        </p:nvSpPr>
        <p:spPr>
          <a:xfrm>
            <a:off x="2148032" y="189766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治理体系</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332656"/>
            <a:ext cx="11377264" cy="6192688"/>
          </a:xfrm>
        </p:spPr>
        <p:txBody>
          <a:bodyPr>
            <a:normAutofit/>
          </a:bodyPr>
          <a:lstStyle/>
          <a:p>
            <a:pPr indent="713740" algn="just">
              <a:tabLst>
                <a:tab pos="5311140" algn="l"/>
              </a:tabLst>
            </a:pPr>
            <a:r>
              <a:rPr lang="zh-CN" altLang="zh-CN" b="1" kern="100" dirty="0">
                <a:latin typeface="宋体"/>
                <a:cs typeface="宋体"/>
              </a:rPr>
              <a:t>⑥</a:t>
            </a:r>
            <a:r>
              <a:rPr lang="zh-CN" altLang="zh-CN" b="1" kern="100" dirty="0">
                <a:latin typeface="Times New Roman"/>
                <a:ea typeface="方正细黑一简体"/>
                <a:cs typeface="Times New Roman"/>
              </a:rPr>
              <a:t>明确全面推进依法治国总目标是建设中国特色社会主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建设社会主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⑦</a:t>
            </a:r>
            <a:r>
              <a:rPr lang="zh-CN" altLang="zh-CN" b="1" kern="100" dirty="0">
                <a:latin typeface="Times New Roman"/>
                <a:ea typeface="方正细黑一简体"/>
                <a:cs typeface="Times New Roman"/>
              </a:rPr>
              <a:t>明确必须坚持和完善社会主义基本经济制度，使市场在资源配置中起决定性作用，更好发</a:t>
            </a:r>
            <a:r>
              <a:rPr lang="zh-CN" altLang="zh-CN" b="1" kern="100" dirty="0" smtClean="0">
                <a:latin typeface="Times New Roman"/>
                <a:ea typeface="方正细黑一简体"/>
                <a:cs typeface="Times New Roman"/>
              </a:rPr>
              <a:t>挥</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作</a:t>
            </a:r>
            <a:r>
              <a:rPr lang="zh-CN" altLang="zh-CN" b="1" kern="100" dirty="0">
                <a:latin typeface="Times New Roman"/>
                <a:ea typeface="方正细黑一简体"/>
                <a:cs typeface="Times New Roman"/>
              </a:rPr>
              <a:t>用，把握新发展阶段，贯彻创新、协调、绿色、开放、共享</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加快构建以国内大循环为主体、国内国际双循环相互促进的新发展格局，推动高质量发展，统筹发展和安全。</a:t>
            </a:r>
            <a:endParaRPr lang="zh-CN" altLang="zh-CN" sz="1050" kern="100" dirty="0">
              <a:latin typeface="宋体"/>
              <a:cs typeface="Courier New"/>
            </a:endParaRPr>
          </a:p>
          <a:p>
            <a:r>
              <a:rPr lang="zh-CN" altLang="zh-CN" b="1" kern="100" dirty="0">
                <a:latin typeface="宋体"/>
                <a:cs typeface="宋体"/>
              </a:rPr>
              <a:t>⑧</a:t>
            </a:r>
            <a:r>
              <a:rPr lang="zh-CN" altLang="zh-CN" b="1" kern="100" dirty="0">
                <a:latin typeface="Times New Roman"/>
                <a:ea typeface="方正细黑一简体"/>
                <a:cs typeface="Times New Roman"/>
              </a:rPr>
              <a:t>明确党在新时代的强军目标是建设一支听党指挥、能打胜仗、作风优良的人民军队，把人民军队建设成</a:t>
            </a:r>
            <a:r>
              <a:rPr lang="zh-CN" altLang="zh-CN" b="1" kern="100" dirty="0" smtClean="0">
                <a:latin typeface="Times New Roman"/>
                <a:ea typeface="方正细黑一简体"/>
                <a:cs typeface="Times New Roman"/>
              </a:rPr>
              <a:t>为</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军</a:t>
            </a:r>
            <a:r>
              <a:rPr lang="zh-CN" altLang="zh-CN" b="1" kern="100" dirty="0">
                <a:latin typeface="Times New Roman"/>
                <a:ea typeface="方正细黑一简体"/>
                <a:cs typeface="Times New Roman"/>
              </a:rPr>
              <a:t>队</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10058027" y="4575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法治体系</a:t>
            </a:r>
            <a:endParaRPr lang="zh-CN" altLang="en-US" dirty="0"/>
          </a:p>
        </p:txBody>
      </p:sp>
      <p:sp>
        <p:nvSpPr>
          <p:cNvPr id="5" name="矩形 4"/>
          <p:cNvSpPr/>
          <p:nvPr/>
        </p:nvSpPr>
        <p:spPr>
          <a:xfrm>
            <a:off x="2569195" y="1114237"/>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法治国家</a:t>
            </a:r>
            <a:endParaRPr lang="zh-CN" altLang="en-US" dirty="0"/>
          </a:p>
        </p:txBody>
      </p:sp>
      <p:sp>
        <p:nvSpPr>
          <p:cNvPr id="6" name="矩形 5"/>
          <p:cNvSpPr/>
          <p:nvPr/>
        </p:nvSpPr>
        <p:spPr>
          <a:xfrm>
            <a:off x="4729435" y="247373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政府</a:t>
            </a:r>
            <a:endParaRPr lang="zh-CN" altLang="en-US" dirty="0"/>
          </a:p>
        </p:txBody>
      </p:sp>
      <p:sp>
        <p:nvSpPr>
          <p:cNvPr id="7" name="矩形 6"/>
          <p:cNvSpPr/>
          <p:nvPr/>
        </p:nvSpPr>
        <p:spPr>
          <a:xfrm>
            <a:off x="4297387" y="3137902"/>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新发展理念</a:t>
            </a:r>
            <a:endParaRPr lang="zh-CN" altLang="en-US" dirty="0"/>
          </a:p>
        </p:txBody>
      </p:sp>
      <p:sp>
        <p:nvSpPr>
          <p:cNvPr id="8" name="矩形 7"/>
          <p:cNvSpPr/>
          <p:nvPr/>
        </p:nvSpPr>
        <p:spPr>
          <a:xfrm>
            <a:off x="6937714" y="573325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世界一流</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063282"/>
            <a:ext cx="10975658" cy="4669974"/>
          </a:xfrm>
        </p:spPr>
        <p:txBody>
          <a:bodyPr>
            <a:normAutofit/>
          </a:bodyPr>
          <a:lstStyle/>
          <a:p>
            <a:pPr indent="713740" algn="just">
              <a:tabLst>
                <a:tab pos="5311140" algn="l"/>
              </a:tabLst>
            </a:pPr>
            <a:r>
              <a:rPr lang="zh-CN" altLang="zh-CN" b="1" kern="100" dirty="0" smtClean="0">
                <a:latin typeface="宋体"/>
                <a:cs typeface="宋体"/>
              </a:rPr>
              <a:t>⑨</a:t>
            </a:r>
            <a:r>
              <a:rPr lang="zh-CN" altLang="zh-CN" b="1" kern="100" dirty="0">
                <a:latin typeface="Times New Roman"/>
                <a:ea typeface="方正细黑一简体"/>
                <a:cs typeface="Times New Roman"/>
              </a:rPr>
              <a:t>明确中国特色大国外交要服</a:t>
            </a:r>
            <a:r>
              <a:rPr lang="zh-CN" altLang="zh-CN" b="1" kern="100" dirty="0" smtClean="0">
                <a:latin typeface="Times New Roman"/>
                <a:ea typeface="方正细黑一简体"/>
                <a:cs typeface="Times New Roman"/>
              </a:rPr>
              <a:t>务</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促进人类进步，推动建</a:t>
            </a:r>
            <a:r>
              <a:rPr lang="zh-CN" altLang="zh-CN" b="1" kern="100" dirty="0" smtClean="0">
                <a:latin typeface="Times New Roman"/>
                <a:ea typeface="方正细黑一简体"/>
                <a:cs typeface="Times New Roman"/>
              </a:rPr>
              <a:t>设</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国</a:t>
            </a:r>
            <a:r>
              <a:rPr lang="zh-CN" altLang="zh-CN" b="1" kern="100" dirty="0">
                <a:latin typeface="Times New Roman"/>
                <a:ea typeface="方正细黑一简体"/>
                <a:cs typeface="Times New Roman"/>
              </a:rPr>
              <a:t>际关系，推动构建人类命运共同体。</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⑩</a:t>
            </a:r>
            <a:r>
              <a:rPr lang="zh-CN" altLang="zh-CN" b="1" kern="100" dirty="0">
                <a:latin typeface="Times New Roman"/>
                <a:ea typeface="方正细黑一简体"/>
                <a:cs typeface="Times New Roman"/>
              </a:rPr>
              <a:t>明</a:t>
            </a:r>
            <a:r>
              <a:rPr lang="zh-CN" altLang="zh-CN" b="1" kern="100" dirty="0" smtClean="0">
                <a:latin typeface="Times New Roman"/>
                <a:ea typeface="方正细黑一简体"/>
                <a:cs typeface="Times New Roman"/>
              </a:rPr>
              <a:t>确</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战略方针，提出新时代党的建设总要求，全面推进党的政治建设、思想建设、组织建设、作风建设、纪律建设，把制度建设贯穿其中。深入推进反腐败斗争，落实管党治党政治责任，以伟</a:t>
            </a:r>
            <a:r>
              <a:rPr lang="zh-CN" altLang="zh-CN" b="1" kern="100" dirty="0" smtClean="0">
                <a:latin typeface="Times New Roman"/>
                <a:ea typeface="方正细黑一简体"/>
                <a:cs typeface="Times New Roman"/>
              </a:rPr>
              <a:t>大</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引</a:t>
            </a:r>
            <a:r>
              <a:rPr lang="zh-CN" altLang="zh-CN" b="1" kern="100" dirty="0">
                <a:latin typeface="Times New Roman"/>
                <a:ea typeface="方正细黑一简体"/>
                <a:cs typeface="Times New Roman"/>
              </a:rPr>
              <a:t>领伟大社会革命</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6385619" y="119675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民族复兴</a:t>
            </a:r>
            <a:endParaRPr lang="zh-CN" altLang="en-US" dirty="0"/>
          </a:p>
        </p:txBody>
      </p:sp>
      <p:sp>
        <p:nvSpPr>
          <p:cNvPr id="5" name="矩形 4"/>
          <p:cNvSpPr/>
          <p:nvPr/>
        </p:nvSpPr>
        <p:spPr>
          <a:xfrm>
            <a:off x="1345059" y="184482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新型</a:t>
            </a:r>
            <a:endParaRPr lang="zh-CN" altLang="en-US" dirty="0"/>
          </a:p>
        </p:txBody>
      </p:sp>
      <p:sp>
        <p:nvSpPr>
          <p:cNvPr id="6" name="矩形 5"/>
          <p:cNvSpPr/>
          <p:nvPr/>
        </p:nvSpPr>
        <p:spPr>
          <a:xfrm>
            <a:off x="2425179" y="256490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全面从严治党</a:t>
            </a:r>
            <a:endParaRPr lang="zh-CN" altLang="en-US" dirty="0"/>
          </a:p>
        </p:txBody>
      </p:sp>
      <p:sp>
        <p:nvSpPr>
          <p:cNvPr id="7" name="矩形 6"/>
          <p:cNvSpPr/>
          <p:nvPr/>
        </p:nvSpPr>
        <p:spPr>
          <a:xfrm>
            <a:off x="1777107" y="448995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自我革命</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重要性</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是习近平新时代中国特色社会主义思想最为核心关键的组成部分，是支撑习近平新时代中国特色社会主义思想的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四梁八柱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中的每一个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都是具有原创性的新思想新观点，集中反映着我们党对科学社会主义在当今时代的理论思考和理论贡献。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404664"/>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十四个坚持</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新时代坚持和发展中国特色社会主义的基本方略</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465899302"/>
              </p:ext>
            </p:extLst>
          </p:nvPr>
        </p:nvGraphicFramePr>
        <p:xfrm>
          <a:off x="985019" y="1952692"/>
          <a:ext cx="10513168" cy="4248472"/>
        </p:xfrm>
        <a:graphic>
          <a:graphicData uri="http://schemas.openxmlformats.org/drawingml/2006/table">
            <a:tbl>
              <a:tblPr/>
              <a:tblGrid>
                <a:gridCol w="555248"/>
                <a:gridCol w="9957920"/>
              </a:tblGrid>
              <a:tr h="4248472">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内容</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坚持党对一切工作</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坚持</a:t>
                      </a:r>
                      <a:r>
                        <a:rPr lang="zh-CN" sz="2800" b="1" kern="100" dirty="0" smtClean="0">
                          <a:effectLst/>
                          <a:latin typeface="Times New Roman"/>
                          <a:ea typeface="方正细黑一简体"/>
                          <a:cs typeface="Times New Roman"/>
                        </a:rPr>
                        <a:t>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中心，坚持全面深化改革，坚</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坚</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坚持全</a:t>
                      </a:r>
                      <a:r>
                        <a:rPr lang="zh-CN" sz="2800" b="1" kern="100" dirty="0" smtClean="0">
                          <a:effectLst/>
                          <a:latin typeface="Times New Roman"/>
                          <a:ea typeface="方正细黑一简体"/>
                          <a:cs typeface="Times New Roman"/>
                        </a:rPr>
                        <a:t>面</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坚持社会主义核心价值体系，坚持在发展中保障和改</a:t>
                      </a:r>
                      <a:r>
                        <a:rPr lang="zh-CN" sz="2800" b="1" kern="100" dirty="0" smtClean="0">
                          <a:effectLst/>
                          <a:latin typeface="Times New Roman"/>
                          <a:ea typeface="方正细黑一简体"/>
                          <a:cs typeface="Times New Roman"/>
                        </a:rPr>
                        <a:t>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坚持人与自然和谐共生，坚持总体国家安全观，坚持党对人民军队的绝对领导，坚持</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一国两制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和推</a:t>
                      </a:r>
                      <a:r>
                        <a:rPr lang="zh-CN" sz="2800" b="1" kern="100" dirty="0" smtClean="0">
                          <a:effectLst/>
                          <a:latin typeface="Times New Roman"/>
                          <a:ea typeface="方正细黑一简体"/>
                          <a:cs typeface="Times New Roman"/>
                        </a:rPr>
                        <a:t>进</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坚持推动构建人类命运共同体，坚持全面从严治党</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801443" y="222308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领导</a:t>
            </a:r>
            <a:endParaRPr lang="zh-CN" altLang="en-US" dirty="0"/>
          </a:p>
        </p:txBody>
      </p:sp>
      <p:sp>
        <p:nvSpPr>
          <p:cNvPr id="6" name="矩形 5"/>
          <p:cNvSpPr/>
          <p:nvPr/>
        </p:nvSpPr>
        <p:spPr>
          <a:xfrm>
            <a:off x="7105699" y="227592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a:t>
            </a:r>
            <a:endParaRPr lang="zh-CN" altLang="en-US" dirty="0"/>
          </a:p>
        </p:txBody>
      </p:sp>
      <p:sp>
        <p:nvSpPr>
          <p:cNvPr id="7" name="矩形 6"/>
          <p:cNvSpPr/>
          <p:nvPr/>
        </p:nvSpPr>
        <p:spPr>
          <a:xfrm>
            <a:off x="3749502" y="2871154"/>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新发展理念</a:t>
            </a:r>
            <a:endParaRPr lang="zh-CN" altLang="en-US" dirty="0"/>
          </a:p>
        </p:txBody>
      </p:sp>
      <p:sp>
        <p:nvSpPr>
          <p:cNvPr id="8" name="矩形 7"/>
          <p:cNvSpPr/>
          <p:nvPr/>
        </p:nvSpPr>
        <p:spPr>
          <a:xfrm>
            <a:off x="6845211" y="287115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人民当家作主</a:t>
            </a:r>
            <a:endParaRPr lang="zh-CN" altLang="en-US" dirty="0"/>
          </a:p>
        </p:txBody>
      </p:sp>
      <p:sp>
        <p:nvSpPr>
          <p:cNvPr id="9" name="矩形 8"/>
          <p:cNvSpPr/>
          <p:nvPr/>
        </p:nvSpPr>
        <p:spPr>
          <a:xfrm>
            <a:off x="1517890" y="351922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依法治国</a:t>
            </a:r>
            <a:endParaRPr lang="zh-CN" altLang="en-US" dirty="0"/>
          </a:p>
        </p:txBody>
      </p:sp>
      <p:sp>
        <p:nvSpPr>
          <p:cNvPr id="10" name="矩形 9"/>
          <p:cNvSpPr/>
          <p:nvPr/>
        </p:nvSpPr>
        <p:spPr>
          <a:xfrm>
            <a:off x="2311250" y="416742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民生</a:t>
            </a:r>
            <a:endParaRPr lang="zh-CN" altLang="en-US" dirty="0"/>
          </a:p>
        </p:txBody>
      </p:sp>
      <p:sp>
        <p:nvSpPr>
          <p:cNvPr id="11" name="矩形 10"/>
          <p:cNvSpPr/>
          <p:nvPr/>
        </p:nvSpPr>
        <p:spPr>
          <a:xfrm>
            <a:off x="9726802" y="481537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祖国统一</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495691820"/>
              </p:ext>
            </p:extLst>
          </p:nvPr>
        </p:nvGraphicFramePr>
        <p:xfrm>
          <a:off x="897632" y="1539928"/>
          <a:ext cx="10240515" cy="3590081"/>
        </p:xfrm>
        <a:graphic>
          <a:graphicData uri="http://schemas.openxmlformats.org/drawingml/2006/table">
            <a:tbl>
              <a:tblPr/>
              <a:tblGrid>
                <a:gridCol w="447428"/>
                <a:gridCol w="9793087"/>
              </a:tblGrid>
              <a:tr h="3590081">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重要性</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十四个坚持</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的基本方略，涵盖坚持党的领导和</a:t>
                      </a:r>
                      <a:r>
                        <a:rPr lang="en-US" sz="2800" b="1" kern="100" dirty="0" smtClean="0">
                          <a:effectLst/>
                          <a:latin typeface="Times New Roman"/>
                          <a:ea typeface="方正细黑一简体"/>
                          <a:cs typeface="Courier New"/>
                        </a:rPr>
                        <a:t>“ </a:t>
                      </a:r>
                      <a:r>
                        <a:rPr lang="en-US" sz="2800" b="1" u="sng" kern="100" dirty="0" smtClean="0">
                          <a:effectLst/>
                          <a:latin typeface="Times New Roman"/>
                          <a:ea typeface="方正细黑一简体"/>
                          <a:cs typeface="Courier New"/>
                        </a:rPr>
                        <a:t>                </a:t>
                      </a: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总体布局、</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四个全面</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战略布局，涵盖国防和军队建设、维护国家安全、对外战略，是对党的治国理政重大方针、原则的最新概括，是实现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两个一百年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奋斗目标、实现中华民族伟大复兴中国梦的</a:t>
                      </a:r>
                      <a:r>
                        <a:rPr lang="en-US" sz="2800" b="1" kern="100" dirty="0" smtClean="0">
                          <a:effectLst/>
                          <a:latin typeface="Times New Roman"/>
                          <a:ea typeface="方正细黑一简体"/>
                          <a:cs typeface="Courier New"/>
                        </a:rPr>
                        <a:t>“ </a:t>
                      </a:r>
                      <a:r>
                        <a:rPr lang="en-US" sz="2800" b="1" u="sng" kern="100" dirty="0" smtClean="0">
                          <a:effectLst/>
                          <a:latin typeface="Times New Roman"/>
                          <a:ea typeface="方正细黑一简体"/>
                          <a:cs typeface="Courier New"/>
                        </a:rPr>
                        <a:t>               </a:t>
                      </a: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和</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方法论</a:t>
                      </a:r>
                      <a:r>
                        <a:rPr lang="en-US" sz="2800" b="1" kern="100" dirty="0" smtClean="0">
                          <a:effectLst/>
                          <a:latin typeface="Times New Roman"/>
                          <a:ea typeface="方正细黑一简体"/>
                          <a:cs typeface="Courier New"/>
                        </a:rPr>
                        <a:t>”</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60" y="908721"/>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
        <p:nvSpPr>
          <p:cNvPr id="6" name="矩形 5"/>
          <p:cNvSpPr/>
          <p:nvPr/>
        </p:nvSpPr>
        <p:spPr>
          <a:xfrm>
            <a:off x="9006722" y="182689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五位一体</a:t>
            </a:r>
            <a:endParaRPr lang="zh-CN" altLang="en-US" dirty="0"/>
          </a:p>
        </p:txBody>
      </p:sp>
      <p:sp>
        <p:nvSpPr>
          <p:cNvPr id="7" name="矩形 6"/>
          <p:cNvSpPr/>
          <p:nvPr/>
        </p:nvSpPr>
        <p:spPr>
          <a:xfrm>
            <a:off x="3073251" y="436510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路线图</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solidFill>
                  <a:srgbClr val="0000FF"/>
                </a:solidFill>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十三个方面成就</a:t>
            </a:r>
            <a:r>
              <a:rPr lang="en-US" altLang="zh-CN" b="1" kern="100" dirty="0">
                <a:solidFill>
                  <a:srgbClr val="0000FF"/>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党的十九届六中全会通过的《中共中央关于党的百年奋斗重大成就和历史经验的决议》，从十三个方面分领域总结了新时代党和国家事业取得的历史性成就、发生的历史性变革。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全景展示了以习近平同志为核心的党中央治国理政理念、成就和经验，既是习近平新时代中国特色社会主义思想指导的结果，又以一系列重要原创性成果丰富发展了这一重要思想。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23</a:t>
            </a:r>
            <a:r>
              <a:rPr lang="zh-CN" altLang="zh-CN" b="1" kern="100" dirty="0">
                <a:latin typeface="Times New Roman"/>
                <a:ea typeface="方正细黑一简体"/>
                <a:cs typeface="Times New Roman"/>
              </a:rPr>
              <a:t>日，习近平总书记在新一届中共中央政治局常委同中外记者见面时发出号召：新征程是充满光荣和梦想的远征。总书记的话语掷地有声，催人奋进：</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这是面向亿万人民的庄严承诺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一路走来，我们紧紧依靠人民交出了一份又一份载入史册的答卷。面向未来，我们仍然要依靠人民创造新的历史伟业。</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latin typeface="Times New Roman"/>
                <a:ea typeface="方正细黑一简体"/>
                <a:cs typeface="Times New Roman"/>
              </a:rPr>
              <a:t>这是时刻保持解决大党独有难题的清醒和坚定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一个饱经沧桑而初心不改的党，才能基业常青；一个铸就辉煌仍勇于自我革命的党，才能无坚不摧。</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这是共行天下大道的胸怀担当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只要共行天下大道，各国就能够和睦相处、合作共赢，携手创造世界的美好未来。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习近平总书记掷地有声的话语，体现了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习近平新时代中国特色社会主义思想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的哪些重要内容？</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坚持以人民为中心，依靠人民创造新的历史伟业；坚持全面从严治党，勇于自我革命，永葆初心，才能无坚不摧；坚持推动构建人类命运共同体，共行天下大道，与各国和睦相处，合作共赢。</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4624"/>
            <a:ext cx="10975658" cy="6254150"/>
          </a:xfrm>
        </p:spPr>
        <p:txBody>
          <a:bodyPr>
            <a:noAutofit/>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习近平新时代中国特色社会主义思想的内在逻辑</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彼此呼应、相互贯通，明确了新时代坚持和发展中国特色社会主义的总目标、总任务、总体布局、战略布局和发展方向、发展方式、发展动力、战略步骤、外部条件、政治保证等基本问题，构成了系统全面、逻辑严密、内涵丰富、内在统一的科学理论体系。</a:t>
            </a:r>
            <a:endParaRPr lang="zh-CN" altLang="zh-CN" kern="100" dirty="0">
              <a:latin typeface="宋体"/>
              <a:cs typeface="Courier New"/>
            </a:endParaRPr>
          </a:p>
          <a:p>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为思想指导和目标引领的。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作为习近平新时代中国特色社会主义思想的核心内容，从根本上主导和决定了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6"/>
            <a:ext cx="10975658" cy="5966120"/>
          </a:xfrm>
        </p:spPr>
        <p:txBody>
          <a:bodyPr>
            <a:noAutofit/>
          </a:bodyPr>
          <a:lstStyle/>
          <a:p>
            <a:pPr indent="713740" algn="just">
              <a:tabLst>
                <a:tab pos="5311140" algn="l"/>
              </a:tabLs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又是以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为路线图和方法论的。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作为在实践中全面落实习近平新时代中国特色社会主义思想的基本要求和新时代坚持和发展中国特色社会主义的基本方略，为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的取得提供了行动纲领。在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坚持以人民为中心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作为根本立场和价值取向，是具有普遍意义的根本原则和根本方法外，其余十三个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则具有一一对应的关系</a:t>
            </a:r>
            <a:r>
              <a:rPr lang="zh-CN" altLang="zh-CN" b="1" kern="100" dirty="0" smtClean="0">
                <a:latin typeface="Times New Roman"/>
                <a:ea typeface="方正细黑一简体"/>
                <a:cs typeface="Times New Roman"/>
              </a:rPr>
              <a:t>。</a:t>
            </a:r>
            <a:endParaRPr lang="zh-CN" altLang="zh-CN" kern="100" dirty="0" smtClean="0">
              <a:latin typeface="宋体"/>
              <a:cs typeface="Courier New"/>
            </a:endParaRPr>
          </a:p>
          <a:p>
            <a:pPr indent="713740" algn="just">
              <a:tabLst>
                <a:tab pos="5311140" algn="l"/>
              </a:tabLst>
            </a:pPr>
            <a:r>
              <a:rPr lang="en-US" altLang="zh-CN" b="1" kern="100" dirty="0" smtClean="0">
                <a:latin typeface="Times New Roman"/>
                <a:ea typeface="方正细黑一简体"/>
                <a:cs typeface="Courier New"/>
              </a:rPr>
              <a:t>(4)</a:t>
            </a:r>
            <a:r>
              <a:rPr lang="zh-CN" altLang="zh-CN" b="1" kern="100" dirty="0" smtClean="0">
                <a:latin typeface="Times New Roman"/>
                <a:ea typeface="方正细黑一简体"/>
                <a:cs typeface="Times New Roman"/>
              </a:rPr>
              <a:t>从根本上说，</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十三个方面成就</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既是坚持以</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十个明确</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为指导的结果，也是具体贯彻</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十四个坚持</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的结果。</a:t>
            </a:r>
            <a:endParaRPr lang="zh-CN" altLang="zh-CN" kern="100" dirty="0" smtClean="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习近平新时代中国特色社会主义思想明确中国特色社会主义最本质的特征是坚持人民当家作主。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习近平新时代中国特色社会主义思想明确中国特色社会主义最本质的特征是中国共产党领导。</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07298"/>
            <a:ext cx="10975658" cy="4381942"/>
          </a:xfrm>
        </p:spPr>
        <p:txBody>
          <a:bodyPr>
            <a:noAutofit/>
          </a:bodyPr>
          <a:lstStyle/>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为人民谋幸福、为民族谋复兴、为世界谋大同，是深刻理解和全面把握习近平新时代中国特色社会主义思想活的灵魂。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为人民谋幸福、为民族谋复兴、为世界谋大同，是深刻理解和全面把握习近平新时代中国特色社会主义思想的金钥匙。解放思想、实事求是、与时俱进，是习近平新时代中国特色社会主义思想活的灵魂</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223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是习近平新时代中国特色社会主义思想最为核心关键的组成部分，是支撑习近平新时代中国特色社会主义思想的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四梁八柱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是习近平新时代中国特色社会主义思想最为核心关键的组成部分，是支撑习近平新时代中国特色社会主义思想的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四梁八柱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kern="100" dirty="0">
              <a:latin typeface="宋体"/>
              <a:cs typeface="Courier New"/>
            </a:endParaRPr>
          </a:p>
          <a:p>
            <a:pPr indent="0"/>
            <a:endParaRPr lang="zh-CN" altLang="en-US" dirty="0"/>
          </a:p>
          <a:p>
            <a:endParaRPr lang="zh-CN" altLang="en-US" dirty="0"/>
          </a:p>
        </p:txBody>
      </p:sp>
    </p:spTree>
    <p:extLst>
      <p:ext uri="{BB962C8B-B14F-4D97-AF65-F5344CB8AC3E}">
        <p14:creationId xmlns:p14="http://schemas.microsoft.com/office/powerpoint/2010/main" val="334359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lnSpc>
                <a:spcPct val="200000"/>
              </a:lnSpc>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中国特色社会主义最本质的特征是中国共产党领导，中国特色社会主义制度的最大优势是发展社会主义民主政治。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lnSpc>
                <a:spcPct val="200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中国特色社会主义最本质的特征是中国共产党领导，中国特色社会主义制度的最大优势是中国共产党领导。</a:t>
            </a:r>
            <a:endParaRPr lang="zh-CN" altLang="zh-CN" sz="1050" kern="100" dirty="0">
              <a:latin typeface="宋体"/>
              <a:cs typeface="Courier New"/>
            </a:endParaRPr>
          </a:p>
          <a:p>
            <a:pPr indent="0">
              <a:lnSpc>
                <a:spcPct val="200000"/>
              </a:lnSpc>
            </a:pPr>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72290"/>
            <a:ext cx="10975658" cy="6398168"/>
          </a:xfrm>
        </p:spPr>
        <p:txBody>
          <a:bodyPr>
            <a:noAutofit/>
          </a:bodyPr>
          <a:lstStyle/>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P59</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习近平新时代中国特色社会主义思想运用马克思主义立场观点方法，聚焦新的时代命题，凝结新的思想精华，总结开创性独创性的实践经验，提出一系列新思想新观点新论断，构建了新的理论体系。下列对习近平新时代中国特色社会主义思想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是对中国特色社会主义理论体系的最新概括　</a:t>
            </a:r>
            <a:endParaRPr lang="en-US" altLang="zh-CN" b="1" kern="100" dirty="0" smtClean="0">
              <a:latin typeface="Times New Roman"/>
              <a:ea typeface="方正细黑一简体"/>
              <a:cs typeface="Times New Roman"/>
            </a:endParaRPr>
          </a:p>
          <a:p>
            <a:pPr indent="713740" algn="just">
              <a:lnSpc>
                <a:spcPct val="130000"/>
              </a:lnSpc>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涵盖改革发展稳定、内政外交国防、治党治国治军等各个领域　</a:t>
            </a:r>
            <a:endParaRPr lang="en-US" altLang="zh-CN" b="1" kern="100" dirty="0" smtClean="0">
              <a:latin typeface="Times New Roman"/>
              <a:ea typeface="方正细黑一简体"/>
              <a:cs typeface="Times New Roman"/>
            </a:endParaRPr>
          </a:p>
          <a:p>
            <a:pPr indent="713740" algn="just">
              <a:lnSpc>
                <a:spcPct val="130000"/>
              </a:lnSpc>
              <a:tabLst>
                <a:tab pos="5311140" algn="l"/>
              </a:tabLst>
            </a:pPr>
            <a:r>
              <a:rPr lang="zh-CN" altLang="zh-CN" b="1" kern="100" dirty="0" smtClean="0">
                <a:latin typeface="宋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中的每一个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都是具有原创性的新观点　</a:t>
            </a:r>
            <a:endParaRPr lang="en-US" altLang="zh-CN" b="1" kern="100" dirty="0" smtClean="0">
              <a:latin typeface="Times New Roman"/>
              <a:ea typeface="方正细黑一简体"/>
              <a:cs typeface="Times New Roman"/>
            </a:endParaRPr>
          </a:p>
          <a:p>
            <a:pPr indent="713740" algn="just">
              <a:lnSpc>
                <a:spcPct val="130000"/>
              </a:lnSpc>
              <a:tabLst>
                <a:tab pos="5311140" algn="l"/>
              </a:tabLst>
            </a:pPr>
            <a:r>
              <a:rPr lang="zh-CN" altLang="zh-CN" b="1" kern="100" dirty="0" smtClean="0">
                <a:latin typeface="宋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是彼此独立、互不联系的</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3"/>
            <a:ext cx="10975658" cy="5030015"/>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是习近平新时代中国特色社会主义思想最为核心关键的组成部分，而不是对中国特色社会主义理论体系的最新概括，</a:t>
            </a:r>
            <a:r>
              <a:rPr lang="zh-CN" altLang="zh-CN" b="1" kern="100" dirty="0">
                <a:latin typeface="宋体"/>
                <a:cs typeface="宋体"/>
              </a:rPr>
              <a:t>①</a:t>
            </a:r>
            <a:r>
              <a:rPr lang="zh-CN" altLang="zh-CN" b="1" kern="100" dirty="0">
                <a:latin typeface="Times New Roman"/>
                <a:ea typeface="方正细黑一简体"/>
                <a:cs typeface="Times New Roman"/>
              </a:rPr>
              <a:t>错误。习近平新时代中国特色社会主义思想涵盖改革发展稳定、内政外交国防、治党治国治军等各个领域，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中的每一个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都是具有原创性的新观点，</a:t>
            </a:r>
            <a:r>
              <a:rPr lang="zh-CN" altLang="zh-CN" b="1" kern="100" dirty="0">
                <a:latin typeface="宋体"/>
                <a:cs typeface="宋体"/>
              </a:rPr>
              <a:t>②③</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有机融合、有机统一，</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631233"/>
            <a:ext cx="10975658" cy="5678087"/>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P61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印证题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不忘初心，方得始终。我们唯有踔厉奋发、笃行不怠，方能不负历史、不负时代、不负人民。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国家主席习近平的新年贺词中深刻阐释了中国共产党的初心使命、信心定力。这表明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人民立场是我们党的根本政治立场　</a:t>
            </a:r>
            <a:r>
              <a:rPr lang="zh-CN" altLang="zh-CN" b="1" kern="100" dirty="0">
                <a:latin typeface="宋体"/>
                <a:cs typeface="宋体"/>
              </a:rPr>
              <a:t>②</a:t>
            </a:r>
            <a:r>
              <a:rPr lang="zh-CN" altLang="zh-CN" b="1" kern="100" dirty="0">
                <a:latin typeface="Times New Roman"/>
                <a:ea typeface="方正细黑一简体"/>
                <a:cs typeface="Times New Roman"/>
              </a:rPr>
              <a:t>新时代坚持和发展中国特色社会主义要坚持党对一切工作的领导　</a:t>
            </a:r>
            <a:r>
              <a:rPr lang="zh-CN" altLang="zh-CN" b="1" kern="100" dirty="0">
                <a:latin typeface="宋体"/>
                <a:cs typeface="宋体"/>
              </a:rPr>
              <a:t>③</a:t>
            </a:r>
            <a:r>
              <a:rPr lang="zh-CN" altLang="zh-CN" b="1" kern="100" dirty="0">
                <a:latin typeface="Times New Roman"/>
                <a:ea typeface="方正细黑一简体"/>
                <a:cs typeface="Times New Roman"/>
              </a:rPr>
              <a:t>党坚持以人民为中心的思想　</a:t>
            </a:r>
            <a:r>
              <a:rPr lang="zh-CN" altLang="zh-CN" b="1" kern="100" dirty="0">
                <a:latin typeface="宋体"/>
                <a:cs typeface="宋体"/>
              </a:rPr>
              <a:t>④</a:t>
            </a:r>
            <a:r>
              <a:rPr lang="zh-CN" altLang="zh-CN" b="1" kern="100" dirty="0">
                <a:latin typeface="Times New Roman"/>
                <a:ea typeface="方正细黑一简体"/>
                <a:cs typeface="Times New Roman"/>
              </a:rPr>
              <a:t>我国积极推动构建人类命运共同体</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95329"/>
            <a:ext cx="10975658" cy="3805880"/>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国</a:t>
            </a:r>
            <a:r>
              <a:rPr lang="zh-CN" altLang="zh-CN" b="1" kern="100" dirty="0">
                <a:latin typeface="Times New Roman"/>
                <a:ea typeface="方正细黑一简体"/>
                <a:cs typeface="Times New Roman"/>
              </a:rPr>
              <a:t>家主席习近平的新年贺词表明人民立场是我们党的根本政治立场，党坚持以人民为中心的思想，</a:t>
            </a:r>
            <a:r>
              <a:rPr lang="zh-CN" altLang="zh-CN" b="1" kern="100" dirty="0">
                <a:latin typeface="宋体"/>
                <a:cs typeface="宋体"/>
              </a:rPr>
              <a:t>①③</a:t>
            </a:r>
            <a:r>
              <a:rPr lang="zh-CN" altLang="zh-CN" b="1" kern="100" dirty="0">
                <a:latin typeface="Times New Roman"/>
                <a:ea typeface="方正细黑一简体"/>
                <a:cs typeface="Times New Roman"/>
              </a:rPr>
              <a:t>正确。材料没有体现坚持党对一切工作的领导和推动构建人类命运共同体，</a:t>
            </a:r>
            <a:r>
              <a:rPr lang="zh-CN" altLang="zh-CN" b="1" kern="100" dirty="0">
                <a:latin typeface="宋体"/>
                <a:cs typeface="宋体"/>
              </a:rPr>
              <a:t>②④</a:t>
            </a:r>
            <a:r>
              <a:rPr lang="zh-CN" altLang="zh-CN" b="1" kern="100" dirty="0">
                <a:latin typeface="Times New Roman"/>
                <a:ea typeface="方正细黑一简体"/>
                <a:cs typeface="Times New Roman"/>
              </a:rPr>
              <a:t>说法正确但不符合题意。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P64</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改编题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党的二十大报告精辟概括了习近平新时代中国特色社会主义思想的世界观和方法论：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必须坚持人民至上，坚持自信自立，坚持守正创新，坚持问题导向，坚持系统观念，坚持胸怀天下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。下列表述与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六个坚持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对应正确的是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四维不张，国乃灭亡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坚持守正创新　</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厦庇五洲客，门纳万顷涛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坚持问题导向　</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千磨万击还坚劲，任尔东西南北风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坚持自信自立　</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利民之事，丝发必兴；厉民之事，毫末必去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坚持人民至上</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四维不张，国乃灭亡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，这里的四维指礼、义、廉、耻四种纲纪，是中国传统社会共同的行为规范与道德标准，强调的是礼仪制度，</a:t>
            </a:r>
            <a:r>
              <a:rPr lang="zh-CN" altLang="zh-CN" b="1" kern="100" dirty="0">
                <a:latin typeface="宋体"/>
                <a:cs typeface="宋体"/>
              </a:rPr>
              <a:t>①</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厦庇五洲客，门纳万顷涛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即大厦接纳来自五个大洲的客人，开放的门能容纳大海的波涛，强调开放战略，</a:t>
            </a:r>
            <a:r>
              <a:rPr lang="zh-CN" altLang="zh-CN" b="1" kern="100" dirty="0">
                <a:latin typeface="宋体"/>
                <a:cs typeface="宋体"/>
              </a:rPr>
              <a:t>②</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千磨万击还坚劲，任尔东西南北风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强调坚强，要坚持自信自立，</a:t>
            </a:r>
            <a:r>
              <a:rPr lang="zh-CN" altLang="zh-CN" b="1" kern="100" dirty="0">
                <a:latin typeface="宋体"/>
                <a:cs typeface="宋体"/>
              </a:rPr>
              <a:t>③</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利民之事，丝发必兴；厉民之事，毫末必去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强调要把人民的利益放在心上，要坚持人民至上，</a:t>
            </a:r>
            <a:r>
              <a:rPr lang="zh-CN" altLang="zh-CN" b="1" kern="100" dirty="0">
                <a:latin typeface="宋体"/>
                <a:cs typeface="宋体"/>
              </a:rPr>
              <a:t>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三</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党和国家必须长期坚持的指导思想</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习近平新时代中国特色社会主义思想的历史地位</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习近平新时代中国特色社会主义思想贯通马克思主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政治经济学、科学社会主义，贯通历史、现实和未来，贯通改革发展稳定、内政外交国防、治党治国治军等各领域，既坚持了老祖宗，又讲了很多新话，使我们党对共产党执政规律、社会主义建设规律</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tabLst>
                <a:tab pos="5311140" algn="l"/>
              </a:tabLst>
            </a:pPr>
            <a:r>
              <a:rPr lang="en-US" altLang="zh-CN" b="1" u="sng" kern="100" dirty="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展规律的认识达到了新高度，为发展马克思主义作出</a:t>
            </a:r>
            <a:r>
              <a:rPr lang="zh-CN" altLang="zh-CN" b="1" kern="100" dirty="0" smtClean="0">
                <a:latin typeface="Times New Roman"/>
                <a:ea typeface="方正细黑一简体"/>
                <a:cs typeface="Times New Roman"/>
              </a:rPr>
              <a:t>了</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贡</a:t>
            </a:r>
            <a:r>
              <a:rPr lang="zh-CN" altLang="zh-CN" b="1" kern="100" dirty="0">
                <a:latin typeface="Times New Roman"/>
                <a:ea typeface="方正细黑一简体"/>
                <a:cs typeface="Times New Roman"/>
              </a:rPr>
              <a:t>献</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3" name="矩形 2"/>
          <p:cNvSpPr/>
          <p:nvPr/>
        </p:nvSpPr>
        <p:spPr>
          <a:xfrm>
            <a:off x="10058027" y="249289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哲学</a:t>
            </a:r>
            <a:endParaRPr lang="zh-CN" altLang="en-US" dirty="0"/>
          </a:p>
        </p:txBody>
      </p:sp>
      <p:sp>
        <p:nvSpPr>
          <p:cNvPr id="5" name="矩形 4"/>
          <p:cNvSpPr/>
          <p:nvPr/>
        </p:nvSpPr>
        <p:spPr>
          <a:xfrm>
            <a:off x="653794" y="51571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人类社会</a:t>
            </a:r>
            <a:endParaRPr lang="zh-CN" altLang="en-US" dirty="0"/>
          </a:p>
        </p:txBody>
      </p:sp>
      <p:sp>
        <p:nvSpPr>
          <p:cNvPr id="6" name="矩形 5"/>
          <p:cNvSpPr/>
          <p:nvPr/>
        </p:nvSpPr>
        <p:spPr>
          <a:xfrm>
            <a:off x="696987" y="578610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原创性</a:t>
            </a:r>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80728"/>
            <a:ext cx="10975658" cy="4525963"/>
          </a:xfrm>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习近平新时代中国特色社会主义思想的原创性贡献有很多方面，涉及经济、政治、文化、社会、生态、军事、外交等众多领域。主要包括关于新时代的基本观点、关于社会主要矛盾转化的基本观点、关于新发展理念的观点、关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生命共同体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的观点、关于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人类命运共同体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的观点、关于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以人民为中心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的价值观。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6"/>
            <a:ext cx="10975658" cy="5750095"/>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习近平新时代中国特色社会主义思想</a:t>
            </a:r>
            <a:r>
              <a:rPr lang="zh-CN" altLang="zh-CN" b="1" kern="100" dirty="0" smtClean="0">
                <a:latin typeface="Times New Roman"/>
                <a:ea typeface="方正细黑一简体"/>
                <a:cs typeface="Times New Roman"/>
              </a:rPr>
              <a:t>是</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马</a:t>
            </a:r>
            <a:r>
              <a:rPr lang="zh-CN" altLang="zh-CN" b="1" kern="100" dirty="0">
                <a:latin typeface="Times New Roman"/>
                <a:ea typeface="方正细黑一简体"/>
                <a:cs typeface="Times New Roman"/>
              </a:rPr>
              <a:t>克思主义、二十一世纪马克思主义，是中华文化</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时代精华，实现了马克思主义中国化时代化新的飞跃。</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要求</a:t>
            </a:r>
            <a:r>
              <a:rPr lang="zh-CN" altLang="zh-CN" b="1" kern="100" dirty="0">
                <a:latin typeface="Times New Roman"/>
                <a:ea typeface="方正细黑一简体"/>
                <a:cs typeface="Times New Roman"/>
              </a:rPr>
              <a:t>：在当代中国，坚持和发展习近平新时代中国特色社会主义思想，就是真正坚持和发</a:t>
            </a:r>
            <a:r>
              <a:rPr lang="zh-CN" altLang="zh-CN" b="1" kern="100" dirty="0" smtClean="0">
                <a:latin typeface="Times New Roman"/>
                <a:ea typeface="方正细黑一简体"/>
                <a:cs typeface="Times New Roman"/>
              </a:rPr>
              <a:t>展</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就是真正坚持和发</a:t>
            </a:r>
            <a:r>
              <a:rPr lang="zh-CN" altLang="zh-CN" b="1" kern="100" dirty="0" smtClean="0">
                <a:latin typeface="Times New Roman"/>
                <a:ea typeface="方正细黑一简体"/>
                <a:cs typeface="Times New Roman"/>
              </a:rPr>
              <a:t>展</a:t>
            </a:r>
            <a:endParaRPr lang="en-US" altLang="zh-CN" b="1" kern="100" dirty="0" smtClean="0">
              <a:latin typeface="Times New Roman"/>
              <a:ea typeface="方正细黑一简体"/>
              <a:cs typeface="Times New Roman"/>
            </a:endParaRPr>
          </a:p>
          <a:p>
            <a:pPr indent="0" algn="just">
              <a:tabLst>
                <a:tab pos="5311140" algn="l"/>
              </a:tabLst>
            </a:pPr>
            <a:r>
              <a:rPr lang="en-US" altLang="zh-CN" b="1" u="sng" kern="100" dirty="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必须高举马克思主义、中国特色社会主义伟大旗帜不动摇，必须坚持习近平新时代中国特色社会主义思</a:t>
            </a:r>
            <a:r>
              <a:rPr lang="zh-CN" altLang="zh-CN" b="1" kern="100" dirty="0" smtClean="0">
                <a:latin typeface="Times New Roman"/>
                <a:ea typeface="方正细黑一简体"/>
                <a:cs typeface="Times New Roman"/>
              </a:rPr>
              <a:t>想</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不</a:t>
            </a:r>
            <a:r>
              <a:rPr lang="zh-CN" altLang="zh-CN" b="1" kern="100" dirty="0">
                <a:latin typeface="Times New Roman"/>
                <a:ea typeface="方正细黑一简体"/>
                <a:cs typeface="Times New Roman"/>
              </a:rPr>
              <a:t>动摇</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3" name="矩形 2"/>
          <p:cNvSpPr/>
          <p:nvPr/>
        </p:nvSpPr>
        <p:spPr>
          <a:xfrm>
            <a:off x="7825779" y="98072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当代中国</a:t>
            </a:r>
            <a:endParaRPr lang="zh-CN" altLang="en-US" dirty="0"/>
          </a:p>
        </p:txBody>
      </p:sp>
      <p:sp>
        <p:nvSpPr>
          <p:cNvPr id="5" name="矩形 4"/>
          <p:cNvSpPr/>
          <p:nvPr/>
        </p:nvSpPr>
        <p:spPr>
          <a:xfrm>
            <a:off x="6702466" y="162880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中国精神</a:t>
            </a:r>
            <a:endParaRPr lang="zh-CN" altLang="en-US" dirty="0"/>
          </a:p>
        </p:txBody>
      </p:sp>
      <p:sp>
        <p:nvSpPr>
          <p:cNvPr id="6" name="矩形 5"/>
          <p:cNvSpPr/>
          <p:nvPr/>
        </p:nvSpPr>
        <p:spPr>
          <a:xfrm>
            <a:off x="5765726" y="3645024"/>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马克思主义</a:t>
            </a:r>
            <a:endParaRPr lang="zh-CN" altLang="en-US" dirty="0"/>
          </a:p>
        </p:txBody>
      </p:sp>
      <p:sp>
        <p:nvSpPr>
          <p:cNvPr id="7" name="矩形 6"/>
          <p:cNvSpPr/>
          <p:nvPr/>
        </p:nvSpPr>
        <p:spPr>
          <a:xfrm>
            <a:off x="647722" y="4345940"/>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科学社会主义</a:t>
            </a:r>
            <a:endParaRPr lang="zh-CN" altLang="en-US" dirty="0"/>
          </a:p>
        </p:txBody>
      </p:sp>
      <p:sp>
        <p:nvSpPr>
          <p:cNvPr id="8" name="矩形 7"/>
          <p:cNvSpPr/>
          <p:nvPr/>
        </p:nvSpPr>
        <p:spPr>
          <a:xfrm>
            <a:off x="9409955" y="49940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指导地位</a:t>
            </a:r>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党确立习近平同志党中央的核心、全党的核心地位，确立习近平新时代中国特色社会主义思想的指导地位，反映了全党全军全国各族人民共同心愿，对新时代党和国家事业发展、对推进中华民族伟大复兴历史进程具有决定性意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76672"/>
            <a:ext cx="10975658" cy="5832648"/>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特色社会主义进入新时代，这是我国发展新的历史方位，也是习近平新时代中国特色社会主义思想产生的时代背景。进入新时代，国内外形势的深刻变化和中国各项事业快速发展，催生了习近平新时代中国特色社会主义思想。习近平新时代中国特色社会主义思想开辟了马克思主义新境界，实现了马克思主义基本原理同中国具体实际相结合的又一次飞跃；习近平新时代中国特色社会主义思想开辟了中</a:t>
            </a:r>
            <a:r>
              <a:rPr lang="zh-CN" altLang="zh-CN" b="1" kern="100" dirty="0" smtClean="0">
                <a:latin typeface="Times New Roman"/>
                <a:ea typeface="方正细黑一简体"/>
                <a:cs typeface="Times New Roman"/>
              </a:rPr>
              <a:t>国</a:t>
            </a:r>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5311140" algn="l"/>
              </a:tabLst>
            </a:pPr>
            <a:r>
              <a:rPr lang="zh-CN" altLang="zh-CN" b="1" kern="100" dirty="0">
                <a:latin typeface="Times New Roman"/>
                <a:ea typeface="方正细黑一简体"/>
                <a:cs typeface="Times New Roman"/>
              </a:rPr>
              <a:t>特色社会主义新境界，深刻揭示了新时代中国特色社会主义的本质特征、发展规律和建设路径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对社会主要矛盾变化的不断探索和研究中与时俱进、开拓创新，与新时代国内外形势的深刻变化和中国各项事业的快速发展达到了具体的历史的统一。在新时代的新实践中，习近平新时代中国特色社会主义思想必定是引领这个新时代胜利前进的伟大旗帜，必定推动中国特色社会主义事业蓬勃发展。　　</a:t>
            </a:r>
            <a:endParaRPr lang="zh-CN" altLang="zh-CN" kern="100" dirty="0">
              <a:latin typeface="宋体"/>
              <a:cs typeface="Courier New"/>
            </a:endParaRPr>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692696"/>
            <a:ext cx="10975658" cy="5688632"/>
          </a:xfrm>
        </p:spPr>
        <p:txBody>
          <a:bodyPr>
            <a:no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根据材料，运用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习近平新时代中国特色社会主义思想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的相关知识，阐明习近平新时代中国特色社会主义思想的创新性。</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习近平新时代中国特色社会主义思想的核心内容是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中的每一个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都是具有原创性的新思想新观点，集中反映着我们党对科学社会主义在当今时代的理论思考和理论贡献。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的基本方略，是对党的治国理政重大方针、原则的最新概括。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全景展示了以习近平同志为核心的党中央治国理政理念、成就和经验</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063279"/>
            <a:ext cx="10975658" cy="4958009"/>
          </a:xfrm>
        </p:spPr>
        <p:txBody>
          <a:bodyPr>
            <a:normAutofit/>
          </a:bodyPr>
          <a:lstStyle/>
          <a:p>
            <a:pPr indent="0" algn="just">
              <a:tabLst>
                <a:tab pos="5311140" algn="l"/>
              </a:tabLst>
            </a:pPr>
            <a:r>
              <a:rPr lang="zh-CN" altLang="zh-CN" b="1" kern="100" dirty="0">
                <a:latin typeface="Times New Roman"/>
                <a:ea typeface="方正细黑一简体"/>
                <a:cs typeface="Times New Roman"/>
              </a:rPr>
              <a:t>既是习近平新时代中国特色社会主义思想指导的结果，又以一系列重要原创性成果丰富发展了这一重要思想。</a:t>
            </a:r>
            <a:r>
              <a:rPr lang="zh-CN" altLang="zh-CN" b="1" kern="100" dirty="0">
                <a:latin typeface="宋体"/>
                <a:cs typeface="宋体"/>
              </a:rPr>
              <a:t>②</a:t>
            </a:r>
            <a:r>
              <a:rPr lang="zh-CN" altLang="zh-CN" b="1" kern="100" dirty="0">
                <a:latin typeface="Times New Roman"/>
                <a:ea typeface="方正细黑一简体"/>
                <a:cs typeface="Times New Roman"/>
              </a:rPr>
              <a:t>习近平新时代中国特色社会主义思想使我们党对共产党执政规律、社会主义建设规律、人类社会发展规律的认识达到了新高度，为发展马克思主义作出了原创性贡献。</a:t>
            </a:r>
            <a:r>
              <a:rPr lang="zh-CN" altLang="zh-CN" b="1" kern="100" dirty="0">
                <a:latin typeface="宋体"/>
                <a:cs typeface="宋体"/>
              </a:rPr>
              <a:t>③</a:t>
            </a:r>
            <a:r>
              <a:rPr lang="zh-CN" altLang="zh-CN" b="1" kern="100" dirty="0">
                <a:latin typeface="Times New Roman"/>
                <a:ea typeface="方正细黑一简体"/>
                <a:cs typeface="Times New Roman"/>
              </a:rPr>
              <a:t>习近平新时代中国特色社会主义思想是当代中国马克思主义、二十一世纪马克思主义，是中华文化和中国精神的时代精华，实现了马克思主义中国化时代化新的飞跃</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775245"/>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习近平新时代中国特色社会主义思想原创性贡献的显著特点</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573794127"/>
              </p:ext>
            </p:extLst>
          </p:nvPr>
        </p:nvGraphicFramePr>
        <p:xfrm>
          <a:off x="913011" y="2320280"/>
          <a:ext cx="10513168" cy="2908920"/>
        </p:xfrm>
        <a:graphic>
          <a:graphicData uri="http://schemas.openxmlformats.org/drawingml/2006/table">
            <a:tbl>
              <a:tblPr/>
              <a:tblGrid>
                <a:gridCol w="648072"/>
                <a:gridCol w="9865096"/>
              </a:tblGrid>
              <a:tr h="2908920">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继承性</a:t>
                      </a:r>
                      <a:endParaRPr lang="zh-CN" sz="2800" kern="10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习近平新时代中国特色社会主义思想最大特点是原创性，而且是在继承基础上的原创。它继承了马克思列宁主义及马克思主义中国化时代化重大理论成果在内的基本原理、基本观点、基本立场、基本方法，继承了中华优秀传统文化的精华</a:t>
                      </a:r>
                      <a:endParaRPr lang="zh-CN" sz="2800" kern="100" dirty="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268553590"/>
              </p:ext>
            </p:extLst>
          </p:nvPr>
        </p:nvGraphicFramePr>
        <p:xfrm>
          <a:off x="609600" y="692616"/>
          <a:ext cx="11032603" cy="5760720"/>
        </p:xfrm>
        <a:graphic>
          <a:graphicData uri="http://schemas.openxmlformats.org/drawingml/2006/table">
            <a:tbl>
              <a:tblPr/>
              <a:tblGrid>
                <a:gridCol w="591443"/>
                <a:gridCol w="10441160"/>
              </a:tblGrid>
              <a:tr h="1131491">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时代性</a:t>
                      </a:r>
                      <a:endParaRPr lang="zh-CN" sz="2800" kern="100" dirty="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习近平新时代中国特色社会主义思想是中国特色社会主义进入新时代，在研究和回答新时代坚持和发展什么样的中国特色社会主义、怎样坚持和发展中国特色社会主义这一新的时代课题中形成的新思想，是为了更好地引领新时代中国特色社会主义取得新的伟大胜利而创造的新理论</a:t>
                      </a:r>
                      <a:endParaRPr lang="zh-CN" sz="2800" kern="100" dirty="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8628">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实践性</a:t>
                      </a:r>
                      <a:endParaRPr lang="zh-CN" sz="2800" kern="10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习近平新时代中国特色社会主义思想是根据新的实践推出的新理论，它以实际为原创的起点，以问题为原创的导向，以正在做的事情为原创的中心，以推动实际工作为原创的目的，把理论创新与实践创新紧紧结合起来，在相互统一和互动中进行和实现原创</a:t>
                      </a:r>
                      <a:endParaRPr lang="zh-CN" sz="2800" kern="100" dirty="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85019" y="11663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97296040"/>
              </p:ext>
            </p:extLst>
          </p:nvPr>
        </p:nvGraphicFramePr>
        <p:xfrm>
          <a:off x="841003" y="1495102"/>
          <a:ext cx="10513168" cy="4238154"/>
        </p:xfrm>
        <a:graphic>
          <a:graphicData uri="http://schemas.openxmlformats.org/drawingml/2006/table">
            <a:tbl>
              <a:tblPr/>
              <a:tblGrid>
                <a:gridCol w="519435"/>
                <a:gridCol w="9993733"/>
              </a:tblGrid>
              <a:tr h="211907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革命性</a:t>
                      </a:r>
                      <a:endParaRPr lang="zh-CN" sz="2800" kern="100" dirty="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习近平新时代中国特色社会主义思想充满了革命精神，是引领自我革命、推动社会革命的行动指南，正是这种革命精神使这一新思想对马克思列宁主义发展作出一系列原创性贡</a:t>
                      </a:r>
                      <a:r>
                        <a:rPr lang="zh-CN" sz="2800" b="1" kern="100" dirty="0" smtClean="0">
                          <a:effectLst/>
                          <a:latin typeface="Times New Roman"/>
                          <a:ea typeface="方正细黑一简体"/>
                          <a:cs typeface="Times New Roman"/>
                        </a:rPr>
                        <a:t>献</a:t>
                      </a:r>
                      <a:endParaRPr lang="zh-CN" sz="2800" kern="100" dirty="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7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系统性</a:t>
                      </a:r>
                      <a:endParaRPr lang="zh-CN" sz="2800" kern="10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它的原创涵盖改革发展稳定、政治经济文化、内政外交国防、治党治国治军等事关坚持和发展中国特色社会主义的各个方面、各个领域、各条战线，是一个原创性的思想理论体系</a:t>
                      </a:r>
                      <a:endParaRPr lang="zh-CN" sz="2800" kern="100" dirty="0">
                        <a:effectLst/>
                        <a:latin typeface="宋体"/>
                        <a:cs typeface="Courier New"/>
                      </a:endParaRPr>
                    </a:p>
                  </a:txBody>
                  <a:tcPr marL="11021" marR="11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59" y="91903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习近平新时代中国特色社会主义思想为发展马克思主义作出了创造性贡献。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习近平新时代中国特色社会主义思想为发展马克思主义作出了原创性贡献。</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习近平新时代中国特色社会主义思想是当代中国马克思主义、二十一世纪马克思主义，是中华传统文化和中国精神的时代精华，实现了马克思主义中国化新的飞跃。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习近平新时代中国特色社会主义思想是当代中国马克思主义、二十一世纪马克思主义，是中华文化和中国精神的时代精华，实现了马克思主义中国化时代化新的飞跃。</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177"/>
            <a:ext cx="10975658" cy="6542184"/>
          </a:xfrm>
        </p:spPr>
        <p:txBody>
          <a:bodyPr>
            <a:normAutofit lnSpcReduction="10000"/>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人民当家作主是中国特色社会主义最本质特征和最大制度优势，这是中国共产党、中国人民坚持和发展中国特色社会主义最重要的认识成果、最根本的规律总结。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中国共产党领导是中国特色社会主义最本质的特征和中国特色社会主义制度的最大优势，这是中国共产党、中国人民坚持和发展中国特色社会主义最重要的认识成果、最根本的规律总结。</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习近平新时代中国特色社会主义思想，在指导实践、推动实践中展现出强大精神力量和独特思想魅力。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习近平新时代中国特色社会主义思想，在指导实践、推动实践中展现出强大真理力量和独特思想魅力</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50"/>
            <a:ext cx="10975658" cy="524603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P64</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党的十八大以来，习近平总书记不断深化对中国特色社会主义的认识、思考，提出了许多重大论断、重要思想，丰富拓展了中国特色社会主义的内涵和外延，也为我国立足广袤国土、聚合磅礴之力走好自己的路，提供了更具实践广度、现实深度、历史厚度的思想理论支撑。下列对习近平新时代中国特色社会主义思想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897791" y="847256"/>
            <a:ext cx="10456380" cy="5390056"/>
          </a:xfrm>
        </p:spPr>
        <p:txBody>
          <a:bodyPr>
            <a:normAutofit/>
          </a:bodyPr>
          <a:lstStyle/>
          <a:p>
            <a:pPr indent="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实现了马克思主义中国化时代化新的飞跃，为发展马克思主义作出了原创性贡献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是党和人民实践经验和集体智慧的结晶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是中华文化和中国精神的历史精华　</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是对共产党执政规律、社会主义建设规律、人类社会发展规律的全新认识</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习近平新时代中国特色社会主义思想实现了马克思主义中国化时代化新的飞跃，为发展马克思主义作出了原创性贡献，是党和人民实践经验和集体智慧的结晶，是中华文化和中国精神的时代精华，</a:t>
            </a:r>
            <a:r>
              <a:rPr lang="zh-CN" altLang="zh-CN" b="1" kern="100" dirty="0">
                <a:latin typeface="宋体"/>
                <a:cs typeface="宋体"/>
              </a:rPr>
              <a:t>①②</a:t>
            </a:r>
            <a:r>
              <a:rPr lang="zh-CN" altLang="zh-CN" b="1" kern="100" dirty="0">
                <a:latin typeface="Times New Roman"/>
                <a:ea typeface="方正细黑一简体"/>
                <a:cs typeface="Times New Roman"/>
              </a:rPr>
              <a:t>正确，</a:t>
            </a:r>
            <a:r>
              <a:rPr lang="zh-CN" altLang="zh-CN" b="1" kern="100" dirty="0">
                <a:latin typeface="宋体"/>
                <a:cs typeface="宋体"/>
              </a:rPr>
              <a:t>③</a:t>
            </a:r>
            <a:r>
              <a:rPr lang="zh-CN" altLang="zh-CN" b="1" kern="100" dirty="0">
                <a:latin typeface="Times New Roman"/>
                <a:ea typeface="方正细黑一简体"/>
                <a:cs typeface="Times New Roman"/>
              </a:rPr>
              <a:t>错误。习近平新时代中国特色社会主义思想对共产党执政规律、社会主义建设规律、人类社会发展规律的认识达到了新高度，</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P65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习近平新时代中国特色社会主义思想产生于当代中国特色社会主义建设和发展的关键时期，是中国特色社会主义建设这一命题在新时代的集中理论展现。可见，习近平新时代中国特色社会主义思想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确立了我国社会主义初级阶段的基本路线　</a:t>
            </a:r>
            <a:r>
              <a:rPr lang="zh-CN" altLang="zh-CN" b="1" kern="100" dirty="0">
                <a:latin typeface="宋体"/>
                <a:cs typeface="宋体"/>
              </a:rPr>
              <a:t>②</a:t>
            </a:r>
            <a:r>
              <a:rPr lang="zh-CN" altLang="zh-CN" b="1" kern="100" dirty="0">
                <a:latin typeface="Times New Roman"/>
                <a:ea typeface="方正细黑一简体"/>
                <a:cs typeface="Times New Roman"/>
              </a:rPr>
              <a:t>随着中国特色社会主义实践的深入推进而持续发展　</a:t>
            </a:r>
            <a:r>
              <a:rPr lang="zh-CN" altLang="zh-CN" b="1" kern="100" dirty="0">
                <a:latin typeface="宋体"/>
                <a:cs typeface="宋体"/>
              </a:rPr>
              <a:t>③</a:t>
            </a:r>
            <a:r>
              <a:rPr lang="zh-CN" altLang="zh-CN" b="1" kern="100" dirty="0">
                <a:latin typeface="Times New Roman"/>
                <a:ea typeface="方正细黑一简体"/>
                <a:cs typeface="Times New Roman"/>
              </a:rPr>
              <a:t>深刻认识和回答了新形势下实现什么样的发展等问题　</a:t>
            </a:r>
            <a:r>
              <a:rPr lang="zh-CN" altLang="zh-CN" b="1" kern="100" dirty="0">
                <a:latin typeface="宋体"/>
                <a:cs typeface="宋体"/>
              </a:rPr>
              <a:t>④</a:t>
            </a:r>
            <a:r>
              <a:rPr lang="zh-CN" altLang="zh-CN" b="1" kern="100" dirty="0">
                <a:latin typeface="Times New Roman"/>
                <a:ea typeface="方正细黑一简体"/>
                <a:cs typeface="Times New Roman"/>
              </a:rPr>
              <a:t>植根于坚持和发展中国特色社会主义新的伟大实践</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习</a:t>
            </a:r>
            <a:r>
              <a:rPr lang="zh-CN" altLang="zh-CN" b="1" kern="100" dirty="0">
                <a:latin typeface="Times New Roman"/>
                <a:ea typeface="方正细黑一简体"/>
                <a:cs typeface="Times New Roman"/>
              </a:rPr>
              <a:t>近平新时代中国特色社会主义思想，植根于坚持和发展中国特色社会主义新的伟大实践，随着中国特色社会主义实践的深入推进而持续发展，</a:t>
            </a:r>
            <a:r>
              <a:rPr lang="zh-CN" altLang="zh-CN" b="1" kern="100" dirty="0">
                <a:latin typeface="宋体"/>
                <a:cs typeface="宋体"/>
              </a:rPr>
              <a:t>②④</a:t>
            </a:r>
            <a:r>
              <a:rPr lang="zh-CN" altLang="zh-CN" b="1" kern="100" dirty="0">
                <a:latin typeface="Times New Roman"/>
                <a:ea typeface="方正细黑一简体"/>
                <a:cs typeface="Times New Roman"/>
              </a:rPr>
              <a:t>正确。党的十三大确立了我国社会主义初级阶段的基本路线，</a:t>
            </a:r>
            <a:r>
              <a:rPr lang="zh-CN" altLang="zh-CN" b="1" kern="100" dirty="0">
                <a:latin typeface="宋体"/>
                <a:cs typeface="宋体"/>
              </a:rPr>
              <a:t>①</a:t>
            </a:r>
            <a:r>
              <a:rPr lang="zh-CN" altLang="zh-CN" b="1" kern="100" dirty="0">
                <a:latin typeface="Times New Roman"/>
                <a:ea typeface="方正细黑一简体"/>
                <a:cs typeface="Times New Roman"/>
              </a:rPr>
              <a:t>排除。科学发展观深刻认识和回答了新形势下实现什么样的发展、怎样发展等重大问题，</a:t>
            </a:r>
            <a:r>
              <a:rPr lang="zh-CN" altLang="zh-CN" b="1" kern="100" dirty="0">
                <a:latin typeface="宋体"/>
                <a:cs typeface="宋体"/>
              </a:rPr>
              <a:t>③</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框内综合</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由党和国家重要会议的决定理解习近平新时代中国特色社会主义思想</a:t>
            </a:r>
            <a:endParaRPr lang="zh-CN" altLang="zh-CN"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习近平新时代中国特色社会主义思想运用马克思主义立场观点方法，聚焦新的时代命题，凝结新的思想精华，总结开创性独创性的实践经验，提出一系列新思想新观点新论断，构建起新的理论体系。党的十九大把习近平新时代中国特色社会主义思想写入党章，确立为新时代党的行动指南；十三届全国人大一次会议，将习近平新时代中国特色社会主义思想载入宪法；党的十九届六中全会确立习近平同志</a:t>
            </a:r>
            <a:r>
              <a:rPr lang="zh-CN" altLang="zh-CN" b="1" kern="100" dirty="0" smtClean="0">
                <a:latin typeface="Times New Roman"/>
                <a:ea typeface="方正细黑一简体"/>
                <a:cs typeface="Times New Roman"/>
              </a:rPr>
              <a:t>党</a:t>
            </a:r>
            <a:endParaRPr lang="zh-CN" altLang="en-US" dirty="0"/>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9303"/>
            <a:ext cx="10975658" cy="4309937"/>
          </a:xfrm>
        </p:spPr>
        <p:txBody>
          <a:bodyPr/>
          <a:lstStyle/>
          <a:p>
            <a:pPr indent="0" algn="just">
              <a:lnSpc>
                <a:spcPct val="200000"/>
              </a:lnSpc>
              <a:tabLst>
                <a:tab pos="5311140" algn="l"/>
              </a:tabLst>
            </a:pPr>
            <a:r>
              <a:rPr lang="zh-CN" altLang="zh-CN" b="1" kern="100" dirty="0">
                <a:latin typeface="Times New Roman"/>
                <a:ea typeface="方正细黑一简体"/>
                <a:cs typeface="Times New Roman"/>
              </a:rPr>
              <a:t>中央的核心、全党的核心地位，确立习近平新时代中国特色社会主义思想的指导地位；党的二十大强调，十九大、十九届六中全会提出的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概括了习近平新时代中国特色社会主义思想的主要内容，必须长期坚持并不断丰富发展</a:t>
            </a:r>
            <a:r>
              <a:rPr lang="zh-CN" altLang="zh-CN" b="1" kern="100" dirty="0" smtClean="0">
                <a:latin typeface="Times New Roman"/>
                <a:ea typeface="方正细黑一简体"/>
                <a:cs typeface="Times New Roman"/>
              </a:rPr>
              <a:t>。</a:t>
            </a:r>
            <a:endParaRPr lang="zh-CN" altLang="en-US" dirty="0"/>
          </a:p>
          <a:p>
            <a:pPr indent="0">
              <a:lnSpc>
                <a:spcPct val="200000"/>
              </a:lnSpc>
            </a:pPr>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332656"/>
            <a:ext cx="11176460" cy="6182143"/>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．习近平新时代中国特色社会主义思想回答了哪些重大时代课题？</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习近平新时代中国特色社会主义思想对关系新时代党和国家事业发展的一系列重大理论和实践问题进行了深邃思考和科学判断，就新时代坚持和发展什么样的中国特色社会主义、怎样坚持和发展中国特色社会主义，建设什么样的社会主义现代化强国、怎样建设社会主义现代化强国，建设什么样的长期执政的马克思主义政党、怎样建设长期执政的马克思主义政党等重大时代课题，提出一系列原创性的治国理政新理念新思想新战略</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9259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71193"/>
            <a:ext cx="10975658" cy="6254151"/>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．我们党为什么要确立习近平新时代中国特色社会主义思想的指导地位？</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习近平新时代中国特色社会主义思想对共产党执政规律、社会主义建设规律、人类社会发展规律的认识达到了新高度，为发展马克思主义作出了原创性贡献。</a:t>
            </a:r>
            <a:r>
              <a:rPr lang="zh-CN" altLang="zh-CN" b="1" kern="100" dirty="0">
                <a:latin typeface="宋体"/>
                <a:cs typeface="宋体"/>
              </a:rPr>
              <a:t>②</a:t>
            </a:r>
            <a:r>
              <a:rPr lang="zh-CN" altLang="zh-CN" b="1" kern="100" dirty="0">
                <a:latin typeface="Times New Roman"/>
                <a:ea typeface="方正细黑一简体"/>
                <a:cs typeface="Times New Roman"/>
              </a:rPr>
              <a:t>习近平新时代中国特色社会主义思想实现了马克思主义中国化时代化新的飞跃，是党和人民实践经验和集体智慧的结晶，是当代中国马克思主义、二十一世纪马克思主义，是中华文化和中国精神的时代精华。</a:t>
            </a:r>
            <a:r>
              <a:rPr lang="zh-CN" altLang="zh-CN" b="1" kern="100" dirty="0">
                <a:latin typeface="宋体"/>
                <a:cs typeface="宋体"/>
              </a:rPr>
              <a:t>③</a:t>
            </a:r>
            <a:r>
              <a:rPr lang="zh-CN" altLang="zh-CN" b="1" kern="100" dirty="0">
                <a:latin typeface="Times New Roman"/>
                <a:ea typeface="方正细黑一简体"/>
                <a:cs typeface="Times New Roman"/>
              </a:rPr>
              <a:t>在当代中国，坚持和发展习近平新时代中国特色社会主义思想，就是真正坚持和发展马克思主义，就是真正坚持和发展科学社会主义。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836712"/>
            <a:ext cx="10975658" cy="4525963"/>
          </a:xfrm>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深入领会习近平新时代中国特色社会主义思想的重大意义</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955839678"/>
              </p:ext>
            </p:extLst>
          </p:nvPr>
        </p:nvGraphicFramePr>
        <p:xfrm>
          <a:off x="1386626" y="2545284"/>
          <a:ext cx="9505056" cy="3403996"/>
        </p:xfrm>
        <a:graphic>
          <a:graphicData uri="http://schemas.openxmlformats.org/drawingml/2006/table">
            <a:tbl>
              <a:tblPr/>
              <a:tblGrid>
                <a:gridCol w="504055"/>
                <a:gridCol w="9001001"/>
              </a:tblGrid>
              <a:tr h="3403996">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政治意义</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全党在思想上、精神上有了鲜明的时代标识，从而立起了党在新时代的思想旗帜；党的团结统一有了思想根基、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共同语言</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，就能成功修造新时代的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通天塔</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；党带领全国人民奋勇前进有了正确方向，从而保证</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中华号</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巨轮行稳致远，顺利到达复兴目标</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925925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27649224"/>
              </p:ext>
            </p:extLst>
          </p:nvPr>
        </p:nvGraphicFramePr>
        <p:xfrm>
          <a:off x="841003" y="1124744"/>
          <a:ext cx="10456540" cy="4480560"/>
        </p:xfrm>
        <a:graphic>
          <a:graphicData uri="http://schemas.openxmlformats.org/drawingml/2006/table">
            <a:tbl>
              <a:tblPr/>
              <a:tblGrid>
                <a:gridCol w="463383"/>
                <a:gridCol w="9993157"/>
              </a:tblGrid>
              <a:tr h="157882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理论意义</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习近平新时代中国特色社会主义思想，把马克思主义基本原理同新时代中国具体实际结合起来，提出了一系列具有原创性、战略性的思想理论成果，是当代中国马克思主义、二十一世纪马克思主义。习近平新时代中国特色社会主义思想的主题是坚持和发展中国特色社会主义，是中国特色社会主义理论体系的最新成果；习近平新时代中国特色社会主义思想的方位是新时代，聚焦于新时代坚持和发展中国特色社会主义的重大课题</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59"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41142743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441661886"/>
              </p:ext>
            </p:extLst>
          </p:nvPr>
        </p:nvGraphicFramePr>
        <p:xfrm>
          <a:off x="897632" y="692696"/>
          <a:ext cx="10456539" cy="5760720"/>
        </p:xfrm>
        <a:graphic>
          <a:graphicData uri="http://schemas.openxmlformats.org/drawingml/2006/table">
            <a:tbl>
              <a:tblPr/>
              <a:tblGrid>
                <a:gridCol w="744649"/>
                <a:gridCol w="9711890"/>
              </a:tblGrid>
              <a:tr h="631530">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实践意义</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习近平新时代中国特色社会主义思想，作为中国精神的时代精华，为当代中国精神注入了新的内涵。这一思想为实现中华民族伟大复兴提供了科学指导、行动指南和精神力</a:t>
                      </a:r>
                      <a:r>
                        <a:rPr lang="zh-CN" sz="2800" b="1" kern="100" dirty="0" smtClean="0">
                          <a:effectLst/>
                          <a:latin typeface="Times New Roman"/>
                          <a:ea typeface="方正细黑一简体"/>
                          <a:cs typeface="Times New Roman"/>
                        </a:rPr>
                        <a:t>量</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831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世界意义</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要从特殊性向普遍性的转化来思考当代中国马克思主义向二十一世纪马克思主义的转化。在当今世界，中国共产党是马克思主义的主要传承者，当代中国是马克思主义的主要传播地。马克思主义中国化还有一个解读是马克思主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中国话</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，中国共产党人用中国的语言、范畴、思维、文化来阐述马克思主义，既要让马克思主义说中国话，又要用中国话来说马克思主义</a:t>
                      </a:r>
                      <a:endParaRPr lang="zh-CN" sz="2800" kern="100" dirty="0">
                        <a:effectLst/>
                        <a:latin typeface="宋体"/>
                        <a:cs typeface="Courier New"/>
                      </a:endParaRPr>
                    </a:p>
                  </a:txBody>
                  <a:tcPr marL="11277" marR="112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345059" y="11663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59577383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640"/>
            <a:ext cx="10975658" cy="6254152"/>
          </a:xfrm>
        </p:spPr>
        <p:txBody>
          <a:bodyPr>
            <a:noAutofit/>
          </a:bodyPr>
          <a:lstStyle/>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时代是思想之母，实践是理论之源。党的十八大以来，以习近平同志为主要代表的中国共产党人，顺应时代发展，创立了习近平新时代中国特色社会主义思想。下列关于习近平新时代中国特色社会主义思想的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smtClean="0">
                <a:latin typeface="宋体"/>
                <a:cs typeface="宋体"/>
              </a:rPr>
              <a:t>①</a:t>
            </a:r>
            <a:r>
              <a:rPr lang="zh-CN" altLang="zh-CN" b="1" kern="100" dirty="0" smtClean="0">
                <a:latin typeface="Times New Roman"/>
                <a:ea typeface="方正细黑一简体"/>
                <a:cs typeface="Times New Roman"/>
              </a:rPr>
              <a:t>解放思想、实事求是是深刻理解习近平新时代中国特色社会主义思想的金钥匙　</a:t>
            </a:r>
            <a:r>
              <a:rPr lang="zh-CN" altLang="zh-CN" b="1" kern="100" dirty="0" smtClean="0">
                <a:latin typeface="宋体"/>
                <a:cs typeface="宋体"/>
              </a:rPr>
              <a:t>②</a:t>
            </a:r>
            <a:r>
              <a:rPr lang="zh-CN" altLang="zh-CN" b="1" kern="100" dirty="0" smtClean="0">
                <a:latin typeface="Times New Roman"/>
                <a:ea typeface="方正细黑一简体"/>
                <a:cs typeface="Times New Roman"/>
              </a:rPr>
              <a:t>习近平新时代中国特色社会主义思想是中国特色社会主义理论体系的重要组成部分　</a:t>
            </a:r>
            <a:r>
              <a:rPr lang="zh-CN" altLang="zh-CN" b="1" kern="100" dirty="0" smtClean="0">
                <a:latin typeface="宋体"/>
                <a:cs typeface="宋体"/>
              </a:rPr>
              <a:t>③</a:t>
            </a:r>
            <a:r>
              <a:rPr lang="zh-CN" altLang="zh-CN" b="1" kern="100" dirty="0" smtClean="0">
                <a:latin typeface="Times New Roman"/>
                <a:ea typeface="方正细黑一简体"/>
                <a:cs typeface="Times New Roman"/>
              </a:rPr>
              <a:t>习近平新时代中国特色社会主义思想为发展马克思主义作出了原创性贡献</a:t>
            </a:r>
            <a:endParaRPr lang="zh-CN" altLang="zh-CN" kern="100" dirty="0" smtClean="0">
              <a:latin typeface="宋体"/>
              <a:cs typeface="Courier New"/>
            </a:endParaRPr>
          </a:p>
          <a:p>
            <a:pPr indent="713740" algn="just">
              <a:lnSpc>
                <a:spcPct val="130000"/>
              </a:lnSpc>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中国梦给世界带来的不只是机遇，还有零和博弈</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71044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为人民谋幸福、为民族谋复兴、为世界谋大同，是深刻理解和全面把握习近平新时代中国特色社会主义思想的金钥匙，</a:t>
            </a:r>
            <a:r>
              <a:rPr lang="zh-CN" altLang="zh-CN" b="1" kern="100" dirty="0">
                <a:latin typeface="宋体"/>
                <a:cs typeface="宋体"/>
              </a:rPr>
              <a:t>①</a:t>
            </a:r>
            <a:r>
              <a:rPr lang="zh-CN" altLang="zh-CN" b="1" kern="100" dirty="0">
                <a:latin typeface="Times New Roman"/>
                <a:ea typeface="方正细黑一简体"/>
                <a:cs typeface="Times New Roman"/>
              </a:rPr>
              <a:t>错误。习近平新时代中国特色社会主义思想是中国特色社会主义理论体系的重要组成部分，为发展马克思主义作出了原创性贡献，</a:t>
            </a:r>
            <a:r>
              <a:rPr lang="zh-CN" altLang="zh-CN" b="1" kern="100" dirty="0">
                <a:latin typeface="宋体"/>
                <a:ea typeface="Times New Roman"/>
                <a:cs typeface="Courier New"/>
              </a:rPr>
              <a:t> </a:t>
            </a:r>
            <a:r>
              <a:rPr lang="zh-CN" altLang="zh-CN" b="1" kern="100" dirty="0">
                <a:latin typeface="宋体"/>
                <a:cs typeface="宋体"/>
              </a:rPr>
              <a:t>②③</a:t>
            </a:r>
            <a:r>
              <a:rPr lang="zh-CN" altLang="zh-CN" b="1" kern="100" dirty="0">
                <a:latin typeface="Times New Roman"/>
                <a:ea typeface="方正细黑一简体"/>
                <a:cs typeface="Times New Roman"/>
              </a:rPr>
              <a:t>正确。中国梦给世界带来的是机遇和合作共赢，没有零和博弈，</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7376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260648"/>
            <a:ext cx="10975658" cy="6254152"/>
          </a:xfrm>
        </p:spPr>
        <p:txBody>
          <a:bodyPr>
            <a:no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中共中央决定，从</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月起，全党开展学习贯彻习近平新时代中国特色社会主义思想主题教育活动，根本任务是把这一思想转化为坚定理想、锤炼党性和指导实践、推动工作的强大力量。开展这一主题教育活动，有利于全党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提升马克思主义理论水平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确立建成社会主义现代化强国的奋斗目标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提高执政能力和领导水平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以中国式现代化推进中华民族伟大复兴</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①②④</a:t>
            </a:r>
            <a:r>
              <a:rPr lang="en-US" altLang="zh-CN" b="1" kern="100" dirty="0" smtClean="0">
                <a:latin typeface="宋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①③④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②③④</a:t>
            </a:r>
            <a:endParaRPr lang="zh-CN" altLang="zh-CN" kern="100" dirty="0">
              <a:latin typeface="宋体"/>
              <a:cs typeface="Courier New"/>
            </a:endParaRPr>
          </a:p>
        </p:txBody>
      </p:sp>
    </p:spTree>
    <p:extLst>
      <p:ext uri="{BB962C8B-B14F-4D97-AF65-F5344CB8AC3E}">
        <p14:creationId xmlns:p14="http://schemas.microsoft.com/office/powerpoint/2010/main" val="327376349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本题属于四选三型选择题，可用排除法。党的十九大确立了建成社会主义现代化强国的奋斗目标，</a:t>
            </a:r>
            <a:r>
              <a:rPr lang="zh-CN" altLang="zh-CN" b="1" kern="100" dirty="0">
                <a:latin typeface="宋体"/>
                <a:cs typeface="宋体"/>
              </a:rPr>
              <a:t>②</a:t>
            </a:r>
            <a:r>
              <a:rPr lang="zh-CN" altLang="zh-CN" b="1" kern="100" dirty="0">
                <a:latin typeface="Times New Roman"/>
                <a:ea typeface="方正细黑一简体"/>
                <a:cs typeface="Times New Roman"/>
              </a:rPr>
              <a:t>排除；</a:t>
            </a:r>
            <a:r>
              <a:rPr lang="zh-CN" altLang="zh-CN" b="1" kern="100" dirty="0">
                <a:latin typeface="宋体"/>
                <a:cs typeface="宋体"/>
              </a:rPr>
              <a:t>①③④</a:t>
            </a:r>
            <a:r>
              <a:rPr lang="zh-CN" altLang="zh-CN" b="1" kern="100" dirty="0">
                <a:latin typeface="Times New Roman"/>
                <a:ea typeface="方正细黑一简体"/>
                <a:cs typeface="Times New Roman"/>
              </a:rPr>
              <a:t>分别从不同的角度正确阐释了全党开展学习贯彻习近平新时代中国特色社会主义思想主题教育活动的意义，均入选。故答案选</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7376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71193"/>
            <a:ext cx="10975658" cy="6254152"/>
          </a:xfrm>
        </p:spPr>
        <p:txBody>
          <a:bodyPr>
            <a:noAutofit/>
          </a:bodyPr>
          <a:lstStyle/>
          <a:p>
            <a:pPr indent="713740" algn="just">
              <a:lnSpc>
                <a:spcPct val="130000"/>
              </a:lnSpc>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党的二十大报告指出，十八大以来，我们党勇于进行理论探索和创新，以全新的视野深化对共产党执政规律、社会主义建设规律、人类社会发展规律的认识，取得重大理论创新成果，集中体现为习近平新时代中国特色社会主义思想。这一思想提出的历史条件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国内外形势新变化使实践中迫切需要回答关乎治国理政的一系列重大时代课题　</a:t>
            </a:r>
            <a:r>
              <a:rPr lang="zh-CN" altLang="zh-CN" b="1" kern="100" dirty="0">
                <a:latin typeface="宋体"/>
                <a:cs typeface="宋体"/>
              </a:rPr>
              <a:t>②</a:t>
            </a:r>
            <a:r>
              <a:rPr lang="zh-CN" altLang="zh-CN" b="1" kern="100" dirty="0">
                <a:latin typeface="Times New Roman"/>
                <a:ea typeface="方正细黑一简体"/>
                <a:cs typeface="Times New Roman"/>
              </a:rPr>
              <a:t>中国共产党人把马克思主义基本原理同中国具体实际相结合、同中华优秀传统文化相结合　</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概括了这一思想的主要内容　</a:t>
            </a:r>
            <a:r>
              <a:rPr lang="zh-CN" altLang="zh-CN" b="1" kern="100" dirty="0">
                <a:latin typeface="宋体"/>
                <a:cs typeface="宋体"/>
              </a:rPr>
              <a:t>④</a:t>
            </a:r>
            <a:r>
              <a:rPr lang="zh-CN" altLang="zh-CN" b="1" kern="100" dirty="0">
                <a:latin typeface="Times New Roman"/>
                <a:ea typeface="方正细黑一简体"/>
                <a:cs typeface="Times New Roman"/>
              </a:rPr>
              <a:t>这一思想是当代中国马克思主义、二十一世纪马克思主义，是中华文化和中国精神的时代精华</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327376349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国</a:t>
            </a:r>
            <a:r>
              <a:rPr lang="zh-CN" altLang="zh-CN" b="1" kern="100" dirty="0">
                <a:latin typeface="Times New Roman"/>
                <a:ea typeface="方正细黑一简体"/>
                <a:cs typeface="Times New Roman"/>
              </a:rPr>
              <a:t>内外形势新变化使实践中迫切需要回答关乎治国理政的一系列重大时代课题，中国共产党人把马克思主义基本原理同中国具体实际相结合、同中华优秀传统文化相结合，创立习近平新时代中国特色社会主义思想，</a:t>
            </a:r>
            <a:r>
              <a:rPr lang="zh-CN" altLang="zh-CN" b="1" kern="100" dirty="0">
                <a:latin typeface="宋体"/>
                <a:cs typeface="宋体"/>
              </a:rPr>
              <a:t>①②</a:t>
            </a:r>
            <a:r>
              <a:rPr lang="zh-CN" altLang="zh-CN" b="1" kern="100" dirty="0">
                <a:latin typeface="Times New Roman"/>
                <a:ea typeface="方正细黑一简体"/>
                <a:cs typeface="Times New Roman"/>
              </a:rPr>
              <a:t>正确。材料强调习近平新时代中国特色社会主义思想提出的历史条件，</a:t>
            </a:r>
            <a:r>
              <a:rPr lang="zh-CN" altLang="zh-CN" b="1" kern="100" dirty="0">
                <a:latin typeface="宋体"/>
                <a:cs typeface="宋体"/>
              </a:rPr>
              <a:t>③④</a:t>
            </a:r>
            <a:r>
              <a:rPr lang="zh-CN" altLang="zh-CN" b="1" kern="100" dirty="0">
                <a:latin typeface="Times New Roman"/>
                <a:ea typeface="方正细黑一简体"/>
                <a:cs typeface="Times New Roman"/>
              </a:rPr>
              <a:t>是这一思想的主要内容、历史地位和时代价值，不符合题意。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27376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552971" y="2492896"/>
            <a:ext cx="8784976" cy="216982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框题跟踪检测（九） 习近平新时代中国特色社会主义思想</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374</TotalTime>
  <Words>9751</Words>
  <Application>Microsoft Office PowerPoint</Application>
  <PresentationFormat>自定义</PresentationFormat>
  <Paragraphs>307</Paragraphs>
  <Slides>77</Slides>
  <Notes>0</Notes>
  <HiddenSlides>0</HiddenSlides>
  <MMClips>0</MMClips>
  <ScaleCrop>false</ScaleCrop>
  <HeadingPairs>
    <vt:vector size="4" baseType="variant">
      <vt:variant>
        <vt:lpstr>主题</vt:lpstr>
      </vt:variant>
      <vt:variant>
        <vt:i4>1</vt:i4>
      </vt:variant>
      <vt:variant>
        <vt:lpstr>幻灯片标题</vt:lpstr>
      </vt:variant>
      <vt:variant>
        <vt:i4>77</vt:i4>
      </vt:variant>
    </vt:vector>
  </HeadingPairs>
  <TitlesOfParts>
    <vt:vector size="7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203</cp:revision>
  <dcterms:created xsi:type="dcterms:W3CDTF">2021-04-02T06:41:31Z</dcterms:created>
  <dcterms:modified xsi:type="dcterms:W3CDTF">2023-08-25T01:56:27Z</dcterms:modified>
</cp:coreProperties>
</file>